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Lst>
  <p:notesMasterIdLst>
    <p:notesMasterId r:id="rId52"/>
  </p:notesMasterIdLst>
  <p:handoutMasterIdLst>
    <p:handoutMasterId r:id="rId53"/>
  </p:handoutMasterIdLst>
  <p:sldIdLst>
    <p:sldId id="300" r:id="rId4"/>
    <p:sldId id="317" r:id="rId5"/>
    <p:sldId id="257" r:id="rId6"/>
    <p:sldId id="312" r:id="rId7"/>
    <p:sldId id="304" r:id="rId8"/>
    <p:sldId id="259" r:id="rId9"/>
    <p:sldId id="301" r:id="rId10"/>
    <p:sldId id="261" r:id="rId11"/>
    <p:sldId id="278" r:id="rId12"/>
    <p:sldId id="282" r:id="rId13"/>
    <p:sldId id="306" r:id="rId14"/>
    <p:sldId id="283" r:id="rId15"/>
    <p:sldId id="285" r:id="rId16"/>
    <p:sldId id="286" r:id="rId17"/>
    <p:sldId id="287" r:id="rId18"/>
    <p:sldId id="284" r:id="rId19"/>
    <p:sldId id="275" r:id="rId20"/>
    <p:sldId id="289" r:id="rId21"/>
    <p:sldId id="277" r:id="rId22"/>
    <p:sldId id="313" r:id="rId23"/>
    <p:sldId id="314" r:id="rId24"/>
    <p:sldId id="315" r:id="rId25"/>
    <p:sldId id="270" r:id="rId26"/>
    <p:sldId id="288" r:id="rId27"/>
    <p:sldId id="272" r:id="rId28"/>
    <p:sldId id="308" r:id="rId29"/>
    <p:sldId id="302" r:id="rId30"/>
    <p:sldId id="303" r:id="rId31"/>
    <p:sldId id="310" r:id="rId32"/>
    <p:sldId id="269" r:id="rId33"/>
    <p:sldId id="290" r:id="rId34"/>
    <p:sldId id="281" r:id="rId35"/>
    <p:sldId id="263" r:id="rId36"/>
    <p:sldId id="267" r:id="rId37"/>
    <p:sldId id="264" r:id="rId38"/>
    <p:sldId id="268" r:id="rId39"/>
    <p:sldId id="265" r:id="rId40"/>
    <p:sldId id="279" r:id="rId41"/>
    <p:sldId id="266" r:id="rId42"/>
    <p:sldId id="280" r:id="rId43"/>
    <p:sldId id="297" r:id="rId44"/>
    <p:sldId id="299" r:id="rId45"/>
    <p:sldId id="292" r:id="rId46"/>
    <p:sldId id="316" r:id="rId47"/>
    <p:sldId id="311" r:id="rId48"/>
    <p:sldId id="298" r:id="rId49"/>
    <p:sldId id="293" r:id="rId50"/>
    <p:sldId id="294" r:id="rId51"/>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 Baltzer Hansen" initials="LBH" lastIdx="2" clrIdx="0">
    <p:extLst>
      <p:ext uri="{19B8F6BF-5375-455C-9EA6-DF929625EA0E}">
        <p15:presenceInfo xmlns:p15="http://schemas.microsoft.com/office/powerpoint/2012/main" userId="S-1-5-21-1220945662-838170752-682003330-20652" providerId="AD"/>
      </p:ext>
    </p:extLst>
  </p:cmAuthor>
  <p:cmAuthor id="2" name="Helle Kjærhus Nørgaard" initials="HKN" lastIdx="3" clrIdx="1">
    <p:extLst>
      <p:ext uri="{19B8F6BF-5375-455C-9EA6-DF929625EA0E}">
        <p15:presenceInfo xmlns:p15="http://schemas.microsoft.com/office/powerpoint/2012/main" userId="S-1-5-21-1220945662-838170752-682003330-224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183C"/>
    <a:srgbClr val="002A6D"/>
    <a:srgbClr val="003399"/>
    <a:srgbClr val="484A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llemlayout 3 - Marker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6" autoAdjust="0"/>
  </p:normalViewPr>
  <p:slideViewPr>
    <p:cSldViewPr>
      <p:cViewPr varScale="1">
        <p:scale>
          <a:sx n="106" d="100"/>
          <a:sy n="106"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BC0F5-75D3-4230-BBC2-5A66B9B0E48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a-DK"/>
        </a:p>
      </dgm:t>
    </dgm:pt>
    <dgm:pt modelId="{CC9FB707-732D-478F-B927-39FBCBA57317}">
      <dgm:prSet phldrT="[Tekst]"/>
      <dgm:spPr/>
      <dgm:t>
        <a:bodyPr/>
        <a:lstStyle/>
        <a:p>
          <a:r>
            <a:rPr lang="da-DK" dirty="0"/>
            <a:t>Fysisk vold i nære relationer</a:t>
          </a:r>
        </a:p>
      </dgm:t>
    </dgm:pt>
    <dgm:pt modelId="{79666080-0E81-45A3-AEDD-5344F67787CE}" type="parTrans" cxnId="{DB2766B5-7622-4A2C-90D0-6588B2D30465}">
      <dgm:prSet/>
      <dgm:spPr/>
      <dgm:t>
        <a:bodyPr/>
        <a:lstStyle/>
        <a:p>
          <a:endParaRPr lang="da-DK"/>
        </a:p>
      </dgm:t>
    </dgm:pt>
    <dgm:pt modelId="{4F2B6A20-9CE3-4FFC-8C90-3235B5047531}" type="sibTrans" cxnId="{DB2766B5-7622-4A2C-90D0-6588B2D30465}">
      <dgm:prSet/>
      <dgm:spPr/>
      <dgm:t>
        <a:bodyPr/>
        <a:lstStyle/>
        <a:p>
          <a:endParaRPr lang="da-DK"/>
        </a:p>
      </dgm:t>
    </dgm:pt>
    <dgm:pt modelId="{442C01BA-859B-4DCA-A06A-A76DC8341818}">
      <dgm:prSet phldrT="[Tekst]"/>
      <dgm:spPr/>
      <dgm:t>
        <a:bodyPr/>
        <a:lstStyle/>
        <a:p>
          <a:r>
            <a:rPr lang="da-DK"/>
            <a:t>F.eks.:</a:t>
          </a:r>
        </a:p>
        <a:p>
          <a:r>
            <a:rPr lang="da-DK"/>
            <a:t>At blive skubbet og rusket, at blive revet i håret, at blive slået med flad hånd, at blive slået med knyttet hånd, at blive sparket, at der er taget kvælertag, at der er påført brændemærker, bidemærker, blå mærker eller brækkede knogler</a:t>
          </a:r>
          <a:endParaRPr lang="da-DK" dirty="0"/>
        </a:p>
      </dgm:t>
    </dgm:pt>
    <dgm:pt modelId="{AFBB57D5-16A5-4AAD-A3A8-40EFB4C4276D}" type="parTrans" cxnId="{3601457A-C5A2-42B0-B3BE-A1E6D8808D15}">
      <dgm:prSet/>
      <dgm:spPr/>
      <dgm:t>
        <a:bodyPr/>
        <a:lstStyle/>
        <a:p>
          <a:endParaRPr lang="da-DK"/>
        </a:p>
      </dgm:t>
    </dgm:pt>
    <dgm:pt modelId="{DE4A430E-05AB-4806-A958-EBBD94609ED6}" type="sibTrans" cxnId="{3601457A-C5A2-42B0-B3BE-A1E6D8808D15}">
      <dgm:prSet/>
      <dgm:spPr/>
      <dgm:t>
        <a:bodyPr/>
        <a:lstStyle/>
        <a:p>
          <a:endParaRPr lang="da-DK"/>
        </a:p>
      </dgm:t>
    </dgm:pt>
    <dgm:pt modelId="{D16E5F34-18B2-44C6-B2C1-49C407BCD636}">
      <dgm:prSet phldrT="[Tekst]"/>
      <dgm:spPr/>
      <dgm:t>
        <a:bodyPr/>
        <a:lstStyle/>
        <a:p>
          <a:r>
            <a:rPr lang="da-DK" dirty="0"/>
            <a:t>Psykisk vold i nære relationer</a:t>
          </a:r>
        </a:p>
      </dgm:t>
    </dgm:pt>
    <dgm:pt modelId="{82277491-C6B4-4BD8-9D13-29AF25529919}" type="parTrans" cxnId="{54F11E85-71F0-45F2-85C8-EEFD73F8D0FD}">
      <dgm:prSet/>
      <dgm:spPr/>
      <dgm:t>
        <a:bodyPr/>
        <a:lstStyle/>
        <a:p>
          <a:endParaRPr lang="da-DK"/>
        </a:p>
      </dgm:t>
    </dgm:pt>
    <dgm:pt modelId="{380210F8-EADB-4B3F-A43E-B4D575A463C6}" type="sibTrans" cxnId="{54F11E85-71F0-45F2-85C8-EEFD73F8D0FD}">
      <dgm:prSet/>
      <dgm:spPr/>
      <dgm:t>
        <a:bodyPr/>
        <a:lstStyle/>
        <a:p>
          <a:endParaRPr lang="da-DK"/>
        </a:p>
      </dgm:t>
    </dgm:pt>
    <dgm:pt modelId="{B1B9EF52-53C9-473A-9A37-9A896E897841}">
      <dgm:prSet phldrT="[Tekst]"/>
      <dgm:spPr/>
      <dgm:t>
        <a:bodyPr/>
        <a:lstStyle/>
        <a:p>
          <a:r>
            <a:rPr lang="da-DK" dirty="0"/>
            <a:t>F.eks.:</a:t>
          </a:r>
        </a:p>
        <a:p>
          <a:r>
            <a:rPr lang="da-DK" dirty="0"/>
            <a:t>At blive udelukket med tavshed, at blive kaldt noget nedværdigende (dum, doven, grim), at blive truet med at blive smidt ud hjemmefra, ikke at blive regnet for noget, truet med noget andet voldsomt</a:t>
          </a:r>
        </a:p>
        <a:p>
          <a:endParaRPr lang="da-DK" dirty="0"/>
        </a:p>
        <a:p>
          <a:r>
            <a:rPr lang="da-DK" dirty="0"/>
            <a:t>At være vidne til vold i nære relationer </a:t>
          </a:r>
        </a:p>
      </dgm:t>
    </dgm:pt>
    <dgm:pt modelId="{2A55E25D-F32F-4899-934C-A84DE90A38E4}" type="parTrans" cxnId="{676A48BD-6098-4CE2-8626-FAED6E89E960}">
      <dgm:prSet/>
      <dgm:spPr/>
      <dgm:t>
        <a:bodyPr/>
        <a:lstStyle/>
        <a:p>
          <a:endParaRPr lang="da-DK"/>
        </a:p>
      </dgm:t>
    </dgm:pt>
    <dgm:pt modelId="{BB1ED555-DE0F-41A4-9F22-6786561121D9}" type="sibTrans" cxnId="{676A48BD-6098-4CE2-8626-FAED6E89E960}">
      <dgm:prSet/>
      <dgm:spPr/>
      <dgm:t>
        <a:bodyPr/>
        <a:lstStyle/>
        <a:p>
          <a:endParaRPr lang="da-DK"/>
        </a:p>
      </dgm:t>
    </dgm:pt>
    <dgm:pt modelId="{5A8C66EF-D45F-4240-9011-3981ECF69488}">
      <dgm:prSet phldrT="[Tekst]"/>
      <dgm:spPr/>
      <dgm:t>
        <a:bodyPr/>
        <a:lstStyle/>
        <a:p>
          <a:r>
            <a:rPr lang="da-DK" dirty="0"/>
            <a:t>Seksuelle overgreb</a:t>
          </a:r>
        </a:p>
      </dgm:t>
    </dgm:pt>
    <dgm:pt modelId="{F36B45DB-8444-40E1-A10B-F9B384575F24}" type="parTrans" cxnId="{0039C283-2425-4175-831C-03955BA262DE}">
      <dgm:prSet/>
      <dgm:spPr/>
      <dgm:t>
        <a:bodyPr/>
        <a:lstStyle/>
        <a:p>
          <a:endParaRPr lang="da-DK"/>
        </a:p>
      </dgm:t>
    </dgm:pt>
    <dgm:pt modelId="{489CE657-9A50-4B40-A7A0-86DAD5F7E53A}" type="sibTrans" cxnId="{0039C283-2425-4175-831C-03955BA262DE}">
      <dgm:prSet/>
      <dgm:spPr/>
      <dgm:t>
        <a:bodyPr/>
        <a:lstStyle/>
        <a:p>
          <a:endParaRPr lang="da-DK"/>
        </a:p>
      </dgm:t>
    </dgm:pt>
    <dgm:pt modelId="{1D1767F0-0373-4843-8698-23D7B35AA0C3}">
      <dgm:prSet phldrT="[Tekst]"/>
      <dgm:spPr/>
      <dgm:t>
        <a:bodyPr/>
        <a:lstStyle/>
        <a:p>
          <a:r>
            <a:rPr lang="da-DK"/>
            <a:t>F.eks.:</a:t>
          </a:r>
        </a:p>
        <a:p>
          <a:r>
            <a:rPr lang="da-DK"/>
            <a:t>Nogen blotter sig for barnet, barnet bliver presset til at blotte sig for nogen</a:t>
          </a:r>
        </a:p>
        <a:p>
          <a:r>
            <a:rPr lang="da-DK"/>
            <a:t>nogen har rørt ved barnet på en seksuel måde, barnet bliver presset til at røre ved en anden på en seksuel måde, barnet bliver presset til at røre ved sig selv på en seksuel måde</a:t>
          </a:r>
        </a:p>
        <a:p>
          <a:r>
            <a:rPr lang="da-DK"/>
            <a:t>nogen forsøger samleje med barnet, nogen gennemfører samleje med barnet (vaginalt, analt eller oralt) mod barnets eller den unges vilje</a:t>
          </a:r>
          <a:endParaRPr lang="da-DK" dirty="0"/>
        </a:p>
      </dgm:t>
    </dgm:pt>
    <dgm:pt modelId="{CA2590AF-4FA9-4ED1-AB10-A50899A311C2}" type="parTrans" cxnId="{00FE3D13-B8E4-4B18-AFAF-75A84AC24C5B}">
      <dgm:prSet/>
      <dgm:spPr/>
      <dgm:t>
        <a:bodyPr/>
        <a:lstStyle/>
        <a:p>
          <a:endParaRPr lang="da-DK"/>
        </a:p>
      </dgm:t>
    </dgm:pt>
    <dgm:pt modelId="{E4AA3012-B2F3-439F-BD2B-2A9C1934A1CD}" type="sibTrans" cxnId="{00FE3D13-B8E4-4B18-AFAF-75A84AC24C5B}">
      <dgm:prSet/>
      <dgm:spPr/>
      <dgm:t>
        <a:bodyPr/>
        <a:lstStyle/>
        <a:p>
          <a:endParaRPr lang="da-DK"/>
        </a:p>
      </dgm:t>
    </dgm:pt>
    <dgm:pt modelId="{D5CD66CB-66A3-415E-AE95-F532D8E2B0F0}" type="pres">
      <dgm:prSet presAssocID="{54ABC0F5-75D3-4230-BBC2-5A66B9B0E488}" presName="theList" presStyleCnt="0">
        <dgm:presLayoutVars>
          <dgm:dir/>
          <dgm:animLvl val="lvl"/>
          <dgm:resizeHandles val="exact"/>
        </dgm:presLayoutVars>
      </dgm:prSet>
      <dgm:spPr/>
    </dgm:pt>
    <dgm:pt modelId="{5872B2E3-BA92-42C2-B3CB-A024394DD776}" type="pres">
      <dgm:prSet presAssocID="{CC9FB707-732D-478F-B927-39FBCBA57317}" presName="compNode" presStyleCnt="0"/>
      <dgm:spPr/>
    </dgm:pt>
    <dgm:pt modelId="{0C953C9A-E695-48A8-8FF4-6DD55D274CF8}" type="pres">
      <dgm:prSet presAssocID="{CC9FB707-732D-478F-B927-39FBCBA57317}" presName="aNode" presStyleLbl="bgShp" presStyleIdx="0" presStyleCnt="3" custLinFactNeighborX="-1638" custLinFactNeighborY="312"/>
      <dgm:spPr/>
    </dgm:pt>
    <dgm:pt modelId="{D954C7EF-2FC9-4191-BC23-D9ACECA24E7F}" type="pres">
      <dgm:prSet presAssocID="{CC9FB707-732D-478F-B927-39FBCBA57317}" presName="textNode" presStyleLbl="bgShp" presStyleIdx="0" presStyleCnt="3"/>
      <dgm:spPr/>
    </dgm:pt>
    <dgm:pt modelId="{42856FE0-3EDC-4596-BEDB-22C5B4509E63}" type="pres">
      <dgm:prSet presAssocID="{CC9FB707-732D-478F-B927-39FBCBA57317}" presName="compChildNode" presStyleCnt="0"/>
      <dgm:spPr/>
    </dgm:pt>
    <dgm:pt modelId="{42AF8173-A19A-4981-ADBB-DC2D3B35ABED}" type="pres">
      <dgm:prSet presAssocID="{CC9FB707-732D-478F-B927-39FBCBA57317}" presName="theInnerList" presStyleCnt="0"/>
      <dgm:spPr/>
    </dgm:pt>
    <dgm:pt modelId="{4E31ED1F-51F9-49C5-87D1-8C9AAB1663F1}" type="pres">
      <dgm:prSet presAssocID="{442C01BA-859B-4DCA-A06A-A76DC8341818}" presName="childNode" presStyleLbl="node1" presStyleIdx="0" presStyleCnt="3" custLinFactNeighborX="-284" custLinFactNeighborY="-1581">
        <dgm:presLayoutVars>
          <dgm:bulletEnabled val="1"/>
        </dgm:presLayoutVars>
      </dgm:prSet>
      <dgm:spPr/>
    </dgm:pt>
    <dgm:pt modelId="{5531028C-C685-40BA-9CA9-844E82C6BF19}" type="pres">
      <dgm:prSet presAssocID="{CC9FB707-732D-478F-B927-39FBCBA57317}" presName="aSpace" presStyleCnt="0"/>
      <dgm:spPr/>
    </dgm:pt>
    <dgm:pt modelId="{3CD5241A-0C7A-432F-8903-E66B4BC455F2}" type="pres">
      <dgm:prSet presAssocID="{D16E5F34-18B2-44C6-B2C1-49C407BCD636}" presName="compNode" presStyleCnt="0"/>
      <dgm:spPr/>
    </dgm:pt>
    <dgm:pt modelId="{F9201F28-7B1F-4D36-A204-B55D7EEC658F}" type="pres">
      <dgm:prSet presAssocID="{D16E5F34-18B2-44C6-B2C1-49C407BCD636}" presName="aNode" presStyleLbl="bgShp" presStyleIdx="1" presStyleCnt="3"/>
      <dgm:spPr/>
    </dgm:pt>
    <dgm:pt modelId="{0745117A-930F-4FDD-8D26-81CBA62D3127}" type="pres">
      <dgm:prSet presAssocID="{D16E5F34-18B2-44C6-B2C1-49C407BCD636}" presName="textNode" presStyleLbl="bgShp" presStyleIdx="1" presStyleCnt="3"/>
      <dgm:spPr/>
    </dgm:pt>
    <dgm:pt modelId="{5EEA01C9-DFA8-4ACB-B11C-83759BF9AD0D}" type="pres">
      <dgm:prSet presAssocID="{D16E5F34-18B2-44C6-B2C1-49C407BCD636}" presName="compChildNode" presStyleCnt="0"/>
      <dgm:spPr/>
    </dgm:pt>
    <dgm:pt modelId="{A795AC69-EFC6-45C0-9896-1C6B7A501C94}" type="pres">
      <dgm:prSet presAssocID="{D16E5F34-18B2-44C6-B2C1-49C407BCD636}" presName="theInnerList" presStyleCnt="0"/>
      <dgm:spPr/>
    </dgm:pt>
    <dgm:pt modelId="{F08DAD7E-9EDA-4003-9197-6E3B9C0D2BB1}" type="pres">
      <dgm:prSet presAssocID="{B1B9EF52-53C9-473A-9A37-9A896E897841}" presName="childNode" presStyleLbl="node1" presStyleIdx="1" presStyleCnt="3">
        <dgm:presLayoutVars>
          <dgm:bulletEnabled val="1"/>
        </dgm:presLayoutVars>
      </dgm:prSet>
      <dgm:spPr/>
    </dgm:pt>
    <dgm:pt modelId="{777CB197-27D7-460A-BDCE-A852AC44C3C7}" type="pres">
      <dgm:prSet presAssocID="{D16E5F34-18B2-44C6-B2C1-49C407BCD636}" presName="aSpace" presStyleCnt="0"/>
      <dgm:spPr/>
    </dgm:pt>
    <dgm:pt modelId="{E2B86432-9935-4EF8-B994-94909B3ADCBC}" type="pres">
      <dgm:prSet presAssocID="{5A8C66EF-D45F-4240-9011-3981ECF69488}" presName="compNode" presStyleCnt="0"/>
      <dgm:spPr/>
    </dgm:pt>
    <dgm:pt modelId="{E6248689-E875-4EDE-B9DE-29CA88A58E63}" type="pres">
      <dgm:prSet presAssocID="{5A8C66EF-D45F-4240-9011-3981ECF69488}" presName="aNode" presStyleLbl="bgShp" presStyleIdx="2" presStyleCnt="3"/>
      <dgm:spPr/>
    </dgm:pt>
    <dgm:pt modelId="{AC942D8E-7492-4A40-AA19-10E47354493D}" type="pres">
      <dgm:prSet presAssocID="{5A8C66EF-D45F-4240-9011-3981ECF69488}" presName="textNode" presStyleLbl="bgShp" presStyleIdx="2" presStyleCnt="3"/>
      <dgm:spPr/>
    </dgm:pt>
    <dgm:pt modelId="{294879D9-EB8B-485E-95C9-703EFA2B93D5}" type="pres">
      <dgm:prSet presAssocID="{5A8C66EF-D45F-4240-9011-3981ECF69488}" presName="compChildNode" presStyleCnt="0"/>
      <dgm:spPr/>
    </dgm:pt>
    <dgm:pt modelId="{52398879-6111-41C7-BF66-173FD93D18BC}" type="pres">
      <dgm:prSet presAssocID="{5A8C66EF-D45F-4240-9011-3981ECF69488}" presName="theInnerList" presStyleCnt="0"/>
      <dgm:spPr/>
    </dgm:pt>
    <dgm:pt modelId="{BC487CA4-F3DE-45BE-BB4D-BF4A2653D4D3}" type="pres">
      <dgm:prSet presAssocID="{1D1767F0-0373-4843-8698-23D7B35AA0C3}" presName="childNode" presStyleLbl="node1" presStyleIdx="2" presStyleCnt="3">
        <dgm:presLayoutVars>
          <dgm:bulletEnabled val="1"/>
        </dgm:presLayoutVars>
      </dgm:prSet>
      <dgm:spPr/>
    </dgm:pt>
  </dgm:ptLst>
  <dgm:cxnLst>
    <dgm:cxn modelId="{00FE3D13-B8E4-4B18-AFAF-75A84AC24C5B}" srcId="{5A8C66EF-D45F-4240-9011-3981ECF69488}" destId="{1D1767F0-0373-4843-8698-23D7B35AA0C3}" srcOrd="0" destOrd="0" parTransId="{CA2590AF-4FA9-4ED1-AB10-A50899A311C2}" sibTransId="{E4AA3012-B2F3-439F-BD2B-2A9C1934A1CD}"/>
    <dgm:cxn modelId="{43CC1761-8AE0-40A6-8C10-65AAE27CAD00}" type="presOf" srcId="{D16E5F34-18B2-44C6-B2C1-49C407BCD636}" destId="{F9201F28-7B1F-4D36-A204-B55D7EEC658F}" srcOrd="0" destOrd="0" presId="urn:microsoft.com/office/officeart/2005/8/layout/lProcess2"/>
    <dgm:cxn modelId="{BE98EE69-F4BA-4FF9-B0EA-758C7C79E7CF}" type="presOf" srcId="{5A8C66EF-D45F-4240-9011-3981ECF69488}" destId="{E6248689-E875-4EDE-B9DE-29CA88A58E63}" srcOrd="0" destOrd="0" presId="urn:microsoft.com/office/officeart/2005/8/layout/lProcess2"/>
    <dgm:cxn modelId="{88816D56-DDBA-4F01-8171-5DEC75926723}" type="presOf" srcId="{54ABC0F5-75D3-4230-BBC2-5A66B9B0E488}" destId="{D5CD66CB-66A3-415E-AE95-F532D8E2B0F0}" srcOrd="0" destOrd="0" presId="urn:microsoft.com/office/officeart/2005/8/layout/lProcess2"/>
    <dgm:cxn modelId="{3601457A-C5A2-42B0-B3BE-A1E6D8808D15}" srcId="{CC9FB707-732D-478F-B927-39FBCBA57317}" destId="{442C01BA-859B-4DCA-A06A-A76DC8341818}" srcOrd="0" destOrd="0" parTransId="{AFBB57D5-16A5-4AAD-A3A8-40EFB4C4276D}" sibTransId="{DE4A430E-05AB-4806-A958-EBBD94609ED6}"/>
    <dgm:cxn modelId="{CEB52B81-433D-4821-BF8E-AE1C9A641135}" type="presOf" srcId="{B1B9EF52-53C9-473A-9A37-9A896E897841}" destId="{F08DAD7E-9EDA-4003-9197-6E3B9C0D2BB1}" srcOrd="0" destOrd="0" presId="urn:microsoft.com/office/officeart/2005/8/layout/lProcess2"/>
    <dgm:cxn modelId="{0039C283-2425-4175-831C-03955BA262DE}" srcId="{54ABC0F5-75D3-4230-BBC2-5A66B9B0E488}" destId="{5A8C66EF-D45F-4240-9011-3981ECF69488}" srcOrd="2" destOrd="0" parTransId="{F36B45DB-8444-40E1-A10B-F9B384575F24}" sibTransId="{489CE657-9A50-4B40-A7A0-86DAD5F7E53A}"/>
    <dgm:cxn modelId="{54F11E85-71F0-45F2-85C8-EEFD73F8D0FD}" srcId="{54ABC0F5-75D3-4230-BBC2-5A66B9B0E488}" destId="{D16E5F34-18B2-44C6-B2C1-49C407BCD636}" srcOrd="1" destOrd="0" parTransId="{82277491-C6B4-4BD8-9D13-29AF25529919}" sibTransId="{380210F8-EADB-4B3F-A43E-B4D575A463C6}"/>
    <dgm:cxn modelId="{CC93AB85-2F37-4B48-A9B4-011EA4DE62E2}" type="presOf" srcId="{CC9FB707-732D-478F-B927-39FBCBA57317}" destId="{D954C7EF-2FC9-4191-BC23-D9ACECA24E7F}" srcOrd="1" destOrd="0" presId="urn:microsoft.com/office/officeart/2005/8/layout/lProcess2"/>
    <dgm:cxn modelId="{902904AC-A4E1-4505-8563-D14A27CEF0AD}" type="presOf" srcId="{5A8C66EF-D45F-4240-9011-3981ECF69488}" destId="{AC942D8E-7492-4A40-AA19-10E47354493D}" srcOrd="1" destOrd="0" presId="urn:microsoft.com/office/officeart/2005/8/layout/lProcess2"/>
    <dgm:cxn modelId="{BB955BB1-1A30-4F3C-82F1-6190E098A62F}" type="presOf" srcId="{CC9FB707-732D-478F-B927-39FBCBA57317}" destId="{0C953C9A-E695-48A8-8FF4-6DD55D274CF8}" srcOrd="0" destOrd="0" presId="urn:microsoft.com/office/officeart/2005/8/layout/lProcess2"/>
    <dgm:cxn modelId="{04B343B4-9608-40B7-A93C-3149B31A2304}" type="presOf" srcId="{D16E5F34-18B2-44C6-B2C1-49C407BCD636}" destId="{0745117A-930F-4FDD-8D26-81CBA62D3127}" srcOrd="1" destOrd="0" presId="urn:microsoft.com/office/officeart/2005/8/layout/lProcess2"/>
    <dgm:cxn modelId="{DB2766B5-7622-4A2C-90D0-6588B2D30465}" srcId="{54ABC0F5-75D3-4230-BBC2-5A66B9B0E488}" destId="{CC9FB707-732D-478F-B927-39FBCBA57317}" srcOrd="0" destOrd="0" parTransId="{79666080-0E81-45A3-AEDD-5344F67787CE}" sibTransId="{4F2B6A20-9CE3-4FFC-8C90-3235B5047531}"/>
    <dgm:cxn modelId="{676A48BD-6098-4CE2-8626-FAED6E89E960}" srcId="{D16E5F34-18B2-44C6-B2C1-49C407BCD636}" destId="{B1B9EF52-53C9-473A-9A37-9A896E897841}" srcOrd="0" destOrd="0" parTransId="{2A55E25D-F32F-4899-934C-A84DE90A38E4}" sibTransId="{BB1ED555-DE0F-41A4-9F22-6786561121D9}"/>
    <dgm:cxn modelId="{05E21FD1-6D2E-4804-B082-6CD43E528277}" type="presOf" srcId="{442C01BA-859B-4DCA-A06A-A76DC8341818}" destId="{4E31ED1F-51F9-49C5-87D1-8C9AAB1663F1}" srcOrd="0" destOrd="0" presId="urn:microsoft.com/office/officeart/2005/8/layout/lProcess2"/>
    <dgm:cxn modelId="{C9958AD8-FFD9-4C6E-A441-740C4D4B47B7}" type="presOf" srcId="{1D1767F0-0373-4843-8698-23D7B35AA0C3}" destId="{BC487CA4-F3DE-45BE-BB4D-BF4A2653D4D3}" srcOrd="0" destOrd="0" presId="urn:microsoft.com/office/officeart/2005/8/layout/lProcess2"/>
    <dgm:cxn modelId="{1D449B71-E743-4217-B0FB-8C2283700925}" type="presParOf" srcId="{D5CD66CB-66A3-415E-AE95-F532D8E2B0F0}" destId="{5872B2E3-BA92-42C2-B3CB-A024394DD776}" srcOrd="0" destOrd="0" presId="urn:microsoft.com/office/officeart/2005/8/layout/lProcess2"/>
    <dgm:cxn modelId="{F105E402-AB47-4D02-A69A-94D81D3AF70D}" type="presParOf" srcId="{5872B2E3-BA92-42C2-B3CB-A024394DD776}" destId="{0C953C9A-E695-48A8-8FF4-6DD55D274CF8}" srcOrd="0" destOrd="0" presId="urn:microsoft.com/office/officeart/2005/8/layout/lProcess2"/>
    <dgm:cxn modelId="{22142E9E-5B71-4E0F-BE0C-B47E2BCC1282}" type="presParOf" srcId="{5872B2E3-BA92-42C2-B3CB-A024394DD776}" destId="{D954C7EF-2FC9-4191-BC23-D9ACECA24E7F}" srcOrd="1" destOrd="0" presId="urn:microsoft.com/office/officeart/2005/8/layout/lProcess2"/>
    <dgm:cxn modelId="{169E0E68-9333-4BB6-84D5-14B27C2B445B}" type="presParOf" srcId="{5872B2E3-BA92-42C2-B3CB-A024394DD776}" destId="{42856FE0-3EDC-4596-BEDB-22C5B4509E63}" srcOrd="2" destOrd="0" presId="urn:microsoft.com/office/officeart/2005/8/layout/lProcess2"/>
    <dgm:cxn modelId="{D12D320A-15AA-4854-93CE-AFDF17B1008F}" type="presParOf" srcId="{42856FE0-3EDC-4596-BEDB-22C5B4509E63}" destId="{42AF8173-A19A-4981-ADBB-DC2D3B35ABED}" srcOrd="0" destOrd="0" presId="urn:microsoft.com/office/officeart/2005/8/layout/lProcess2"/>
    <dgm:cxn modelId="{ED40C83A-7971-482E-9B05-98B9442CE3B1}" type="presParOf" srcId="{42AF8173-A19A-4981-ADBB-DC2D3B35ABED}" destId="{4E31ED1F-51F9-49C5-87D1-8C9AAB1663F1}" srcOrd="0" destOrd="0" presId="urn:microsoft.com/office/officeart/2005/8/layout/lProcess2"/>
    <dgm:cxn modelId="{DF069A8D-F32A-4241-8BB0-A938464A89BF}" type="presParOf" srcId="{D5CD66CB-66A3-415E-AE95-F532D8E2B0F0}" destId="{5531028C-C685-40BA-9CA9-844E82C6BF19}" srcOrd="1" destOrd="0" presId="urn:microsoft.com/office/officeart/2005/8/layout/lProcess2"/>
    <dgm:cxn modelId="{A161E4D1-85DD-4C90-9321-E08319E915B5}" type="presParOf" srcId="{D5CD66CB-66A3-415E-AE95-F532D8E2B0F0}" destId="{3CD5241A-0C7A-432F-8903-E66B4BC455F2}" srcOrd="2" destOrd="0" presId="urn:microsoft.com/office/officeart/2005/8/layout/lProcess2"/>
    <dgm:cxn modelId="{ED3F1FA5-870F-4755-A6B2-E20C04D12D8C}" type="presParOf" srcId="{3CD5241A-0C7A-432F-8903-E66B4BC455F2}" destId="{F9201F28-7B1F-4D36-A204-B55D7EEC658F}" srcOrd="0" destOrd="0" presId="urn:microsoft.com/office/officeart/2005/8/layout/lProcess2"/>
    <dgm:cxn modelId="{61F18237-6385-48C5-8D97-54A25A4A2DC1}" type="presParOf" srcId="{3CD5241A-0C7A-432F-8903-E66B4BC455F2}" destId="{0745117A-930F-4FDD-8D26-81CBA62D3127}" srcOrd="1" destOrd="0" presId="urn:microsoft.com/office/officeart/2005/8/layout/lProcess2"/>
    <dgm:cxn modelId="{6EA12332-4C10-4B5C-9645-09909729FEC7}" type="presParOf" srcId="{3CD5241A-0C7A-432F-8903-E66B4BC455F2}" destId="{5EEA01C9-DFA8-4ACB-B11C-83759BF9AD0D}" srcOrd="2" destOrd="0" presId="urn:microsoft.com/office/officeart/2005/8/layout/lProcess2"/>
    <dgm:cxn modelId="{6EC4EF4E-AF0E-49E9-8141-25DD8C2984C1}" type="presParOf" srcId="{5EEA01C9-DFA8-4ACB-B11C-83759BF9AD0D}" destId="{A795AC69-EFC6-45C0-9896-1C6B7A501C94}" srcOrd="0" destOrd="0" presId="urn:microsoft.com/office/officeart/2005/8/layout/lProcess2"/>
    <dgm:cxn modelId="{D6AFE5C6-BF72-4833-A33F-E3FFB94D1C6D}" type="presParOf" srcId="{A795AC69-EFC6-45C0-9896-1C6B7A501C94}" destId="{F08DAD7E-9EDA-4003-9197-6E3B9C0D2BB1}" srcOrd="0" destOrd="0" presId="urn:microsoft.com/office/officeart/2005/8/layout/lProcess2"/>
    <dgm:cxn modelId="{BEEDEBFE-1C7A-4AE7-A627-168602FCC6C9}" type="presParOf" srcId="{D5CD66CB-66A3-415E-AE95-F532D8E2B0F0}" destId="{777CB197-27D7-460A-BDCE-A852AC44C3C7}" srcOrd="3" destOrd="0" presId="urn:microsoft.com/office/officeart/2005/8/layout/lProcess2"/>
    <dgm:cxn modelId="{0BAF8C8C-F9FC-4E07-9896-E8C33262B108}" type="presParOf" srcId="{D5CD66CB-66A3-415E-AE95-F532D8E2B0F0}" destId="{E2B86432-9935-4EF8-B994-94909B3ADCBC}" srcOrd="4" destOrd="0" presId="urn:microsoft.com/office/officeart/2005/8/layout/lProcess2"/>
    <dgm:cxn modelId="{5B96FD2E-E762-4A7D-908F-E8DBB87674F8}" type="presParOf" srcId="{E2B86432-9935-4EF8-B994-94909B3ADCBC}" destId="{E6248689-E875-4EDE-B9DE-29CA88A58E63}" srcOrd="0" destOrd="0" presId="urn:microsoft.com/office/officeart/2005/8/layout/lProcess2"/>
    <dgm:cxn modelId="{A081987E-712A-482E-9DF6-B69C82546848}" type="presParOf" srcId="{E2B86432-9935-4EF8-B994-94909B3ADCBC}" destId="{AC942D8E-7492-4A40-AA19-10E47354493D}" srcOrd="1" destOrd="0" presId="urn:microsoft.com/office/officeart/2005/8/layout/lProcess2"/>
    <dgm:cxn modelId="{1708999B-A711-4F7C-8B07-D8EFB3D2BD2D}" type="presParOf" srcId="{E2B86432-9935-4EF8-B994-94909B3ADCBC}" destId="{294879D9-EB8B-485E-95C9-703EFA2B93D5}" srcOrd="2" destOrd="0" presId="urn:microsoft.com/office/officeart/2005/8/layout/lProcess2"/>
    <dgm:cxn modelId="{A3FD919A-33C7-48D2-A1DE-1A53DFE1891F}" type="presParOf" srcId="{294879D9-EB8B-485E-95C9-703EFA2B93D5}" destId="{52398879-6111-41C7-BF66-173FD93D18BC}" srcOrd="0" destOrd="0" presId="urn:microsoft.com/office/officeart/2005/8/layout/lProcess2"/>
    <dgm:cxn modelId="{329D4850-A95A-446E-A3E7-5D6E9BEB3CC5}" type="presParOf" srcId="{52398879-6111-41C7-BF66-173FD93D18BC}" destId="{BC487CA4-F3DE-45BE-BB4D-BF4A2653D4D3}"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E54F4-94B6-4D3E-8F6A-7FA558DC085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da-DK"/>
        </a:p>
      </dgm:t>
    </dgm:pt>
    <dgm:pt modelId="{1DE52905-FB7C-44B2-8E15-2587331D9CBD}">
      <dgm:prSet phldrT="[Tekst]" custT="1"/>
      <dgm:spPr>
        <a:solidFill>
          <a:schemeClr val="accent2">
            <a:lumMod val="60000"/>
            <a:lumOff val="40000"/>
          </a:schemeClr>
        </a:solidFill>
      </dgm:spPr>
      <dgm:t>
        <a:bodyPr/>
        <a:lstStyle/>
        <a:p>
          <a:r>
            <a:rPr lang="da-DK" sz="1400" dirty="0">
              <a:solidFill>
                <a:schemeClr val="tx1"/>
              </a:solidFill>
            </a:rPr>
            <a:t>Delkonklusion og handling</a:t>
          </a:r>
        </a:p>
      </dgm:t>
    </dgm:pt>
    <dgm:pt modelId="{B763D133-7635-4773-832D-5B5B23440C27}" type="parTrans" cxnId="{712BA1D2-35DF-46C5-A105-317C85460D44}">
      <dgm:prSet/>
      <dgm:spPr/>
      <dgm:t>
        <a:bodyPr/>
        <a:lstStyle/>
        <a:p>
          <a:endParaRPr lang="da-DK"/>
        </a:p>
      </dgm:t>
    </dgm:pt>
    <dgm:pt modelId="{7B990C66-B0D2-4D92-B948-9BE9318441C8}" type="sibTrans" cxnId="{712BA1D2-35DF-46C5-A105-317C85460D44}">
      <dgm:prSet/>
      <dgm:spPr/>
      <dgm:t>
        <a:bodyPr/>
        <a:lstStyle/>
        <a:p>
          <a:endParaRPr lang="da-DK"/>
        </a:p>
      </dgm:t>
    </dgm:pt>
    <dgm:pt modelId="{047A9722-C705-4648-8FFB-92A53100C2FD}">
      <dgm:prSet phldrT="[Tekst]"/>
      <dgm:spPr>
        <a:solidFill>
          <a:schemeClr val="accent3">
            <a:lumMod val="60000"/>
            <a:lumOff val="40000"/>
          </a:schemeClr>
        </a:solidFill>
      </dgm:spPr>
      <dgm:t>
        <a:bodyPr/>
        <a:lstStyle/>
        <a:p>
          <a:r>
            <a:rPr lang="da-DK" dirty="0">
              <a:solidFill>
                <a:schemeClr val="tx1"/>
              </a:solidFill>
            </a:rPr>
            <a:t>Barnets udvikling og adfærd</a:t>
          </a:r>
        </a:p>
      </dgm:t>
    </dgm:pt>
    <dgm:pt modelId="{9A2BFCD3-22CA-48A6-9129-CBEA5FA38CE5}" type="parTrans" cxnId="{49D1CC02-846C-44BD-B225-C9273FC181C5}">
      <dgm:prSet/>
      <dgm:spPr/>
      <dgm:t>
        <a:bodyPr/>
        <a:lstStyle/>
        <a:p>
          <a:endParaRPr lang="da-DK"/>
        </a:p>
      </dgm:t>
    </dgm:pt>
    <dgm:pt modelId="{59BA76B2-A8C9-45F2-933C-0C6D05C2AECA}" type="sibTrans" cxnId="{49D1CC02-846C-44BD-B225-C9273FC181C5}">
      <dgm:prSet/>
      <dgm:spPr/>
      <dgm:t>
        <a:bodyPr/>
        <a:lstStyle/>
        <a:p>
          <a:endParaRPr lang="da-DK"/>
        </a:p>
      </dgm:t>
    </dgm:pt>
    <dgm:pt modelId="{F9CE6AF5-7644-4292-BE31-EB3125FF04B0}">
      <dgm:prSet phldrT="[Tekst]"/>
      <dgm:spPr>
        <a:solidFill>
          <a:schemeClr val="accent5">
            <a:lumMod val="60000"/>
            <a:lumOff val="40000"/>
          </a:schemeClr>
        </a:solidFill>
      </dgm:spPr>
      <dgm:t>
        <a:bodyPr/>
        <a:lstStyle/>
        <a:p>
          <a:r>
            <a:rPr lang="da-DK" dirty="0">
              <a:solidFill>
                <a:schemeClr val="tx1"/>
              </a:solidFill>
            </a:rPr>
            <a:t>Barnets</a:t>
          </a:r>
          <a:br>
            <a:rPr lang="da-DK" dirty="0">
              <a:solidFill>
                <a:schemeClr val="tx1"/>
              </a:solidFill>
            </a:rPr>
          </a:br>
          <a:r>
            <a:rPr lang="da-DK" dirty="0">
              <a:solidFill>
                <a:schemeClr val="tx1"/>
              </a:solidFill>
            </a:rPr>
            <a:t>Kontekst</a:t>
          </a:r>
        </a:p>
      </dgm:t>
    </dgm:pt>
    <dgm:pt modelId="{8556A6AD-CA22-4B25-BF40-459ADD0AC11C}" type="parTrans" cxnId="{5527F6C2-AB3D-445E-AF24-8AC84FD34C6E}">
      <dgm:prSet/>
      <dgm:spPr/>
      <dgm:t>
        <a:bodyPr/>
        <a:lstStyle/>
        <a:p>
          <a:endParaRPr lang="da-DK"/>
        </a:p>
      </dgm:t>
    </dgm:pt>
    <dgm:pt modelId="{C4572C98-3338-4788-A943-2DDC5D5BF87D}" type="sibTrans" cxnId="{5527F6C2-AB3D-445E-AF24-8AC84FD34C6E}">
      <dgm:prSet/>
      <dgm:spPr/>
      <dgm:t>
        <a:bodyPr/>
        <a:lstStyle/>
        <a:p>
          <a:endParaRPr lang="da-DK"/>
        </a:p>
      </dgm:t>
    </dgm:pt>
    <dgm:pt modelId="{E1910B60-2B21-41EE-8504-2250A89881C4}">
      <dgm:prSet phldrT="[Tekst]"/>
      <dgm:spPr>
        <a:solidFill>
          <a:schemeClr val="accent6">
            <a:lumMod val="60000"/>
            <a:lumOff val="40000"/>
          </a:schemeClr>
        </a:solidFill>
      </dgm:spPr>
      <dgm:t>
        <a:bodyPr/>
        <a:lstStyle/>
        <a:p>
          <a:r>
            <a:rPr lang="da-DK" dirty="0">
              <a:solidFill>
                <a:schemeClr val="tx1"/>
              </a:solidFill>
            </a:rPr>
            <a:t>Jeres faglighed og erfaring</a:t>
          </a:r>
        </a:p>
      </dgm:t>
    </dgm:pt>
    <dgm:pt modelId="{F8724C95-5D09-43E1-A2D6-E11431BC0CA3}" type="parTrans" cxnId="{DD364F9A-BBAB-48CF-8265-275275C47E73}">
      <dgm:prSet/>
      <dgm:spPr/>
      <dgm:t>
        <a:bodyPr/>
        <a:lstStyle/>
        <a:p>
          <a:endParaRPr lang="da-DK"/>
        </a:p>
      </dgm:t>
    </dgm:pt>
    <dgm:pt modelId="{FC91D145-EA80-420B-80A1-2E336FDBD7E2}" type="sibTrans" cxnId="{DD364F9A-BBAB-48CF-8265-275275C47E73}">
      <dgm:prSet/>
      <dgm:spPr/>
      <dgm:t>
        <a:bodyPr/>
        <a:lstStyle/>
        <a:p>
          <a:endParaRPr lang="da-DK"/>
        </a:p>
      </dgm:t>
    </dgm:pt>
    <dgm:pt modelId="{0AA25F7B-37EE-4E85-A2A6-EB2345C9D0F6}">
      <dgm:prSet phldrT="[Tekst]"/>
      <dgm:spPr>
        <a:solidFill>
          <a:schemeClr val="accent2">
            <a:lumMod val="60000"/>
            <a:lumOff val="40000"/>
          </a:schemeClr>
        </a:solidFill>
      </dgm:spPr>
      <dgm:t>
        <a:bodyPr/>
        <a:lstStyle/>
        <a:p>
          <a:r>
            <a:rPr lang="da-DK" dirty="0">
              <a:solidFill>
                <a:schemeClr val="tx1"/>
              </a:solidFill>
            </a:rPr>
            <a:t>Sparring</a:t>
          </a:r>
        </a:p>
      </dgm:t>
    </dgm:pt>
    <dgm:pt modelId="{F5339EE9-4880-4126-BB01-27D9AA530213}" type="parTrans" cxnId="{DA2ED690-59BF-43EE-B7CD-468DC012DDE8}">
      <dgm:prSet/>
      <dgm:spPr/>
      <dgm:t>
        <a:bodyPr/>
        <a:lstStyle/>
        <a:p>
          <a:endParaRPr lang="da-DK"/>
        </a:p>
      </dgm:t>
    </dgm:pt>
    <dgm:pt modelId="{E73706FF-F204-477C-88CB-0E9EE3225A36}" type="sibTrans" cxnId="{DA2ED690-59BF-43EE-B7CD-468DC012DDE8}">
      <dgm:prSet/>
      <dgm:spPr/>
      <dgm:t>
        <a:bodyPr/>
        <a:lstStyle/>
        <a:p>
          <a:endParaRPr lang="da-DK"/>
        </a:p>
      </dgm:t>
    </dgm:pt>
    <dgm:pt modelId="{07FACB0F-F401-453F-AA42-7E8C0DC6FFD1}">
      <dgm:prSet/>
      <dgm:spPr/>
      <dgm:t>
        <a:bodyPr/>
        <a:lstStyle/>
        <a:p>
          <a:r>
            <a:rPr lang="da-DK" dirty="0">
              <a:solidFill>
                <a:schemeClr val="tx1"/>
              </a:solidFill>
            </a:rPr>
            <a:t>Barnets udsagn og perspektiv</a:t>
          </a:r>
        </a:p>
      </dgm:t>
    </dgm:pt>
    <dgm:pt modelId="{15F260D0-BEF7-4096-A8B2-E4FA84A4A8FB}" type="parTrans" cxnId="{74466DFB-16DE-4DF2-89E7-F754A022CE0D}">
      <dgm:prSet/>
      <dgm:spPr/>
      <dgm:t>
        <a:bodyPr/>
        <a:lstStyle/>
        <a:p>
          <a:endParaRPr lang="da-DK"/>
        </a:p>
      </dgm:t>
    </dgm:pt>
    <dgm:pt modelId="{802997EA-58C2-4D93-A5EB-D6DE04A67E85}" type="sibTrans" cxnId="{74466DFB-16DE-4DF2-89E7-F754A022CE0D}">
      <dgm:prSet/>
      <dgm:spPr/>
      <dgm:t>
        <a:bodyPr/>
        <a:lstStyle/>
        <a:p>
          <a:endParaRPr lang="da-DK"/>
        </a:p>
      </dgm:t>
    </dgm:pt>
    <dgm:pt modelId="{8B2EE491-56DF-44E4-A92C-5B06B6AC38F1}">
      <dgm:prSet/>
      <dgm:spPr>
        <a:solidFill>
          <a:schemeClr val="accent3">
            <a:lumMod val="60000"/>
            <a:lumOff val="40000"/>
          </a:schemeClr>
        </a:solidFill>
      </dgm:spPr>
      <dgm:t>
        <a:bodyPr/>
        <a:lstStyle/>
        <a:p>
          <a:endParaRPr lang="da-DK"/>
        </a:p>
      </dgm:t>
    </dgm:pt>
    <dgm:pt modelId="{0151D53F-C870-4F06-8BE5-548AD08C9733}" type="parTrans" cxnId="{595F5D9E-AA20-49BC-AA4D-38BDCA6B0F02}">
      <dgm:prSet/>
      <dgm:spPr/>
      <dgm:t>
        <a:bodyPr/>
        <a:lstStyle/>
        <a:p>
          <a:endParaRPr lang="da-DK"/>
        </a:p>
      </dgm:t>
    </dgm:pt>
    <dgm:pt modelId="{78A27551-9620-45AB-BDC7-0F6DB1889B73}" type="sibTrans" cxnId="{595F5D9E-AA20-49BC-AA4D-38BDCA6B0F02}">
      <dgm:prSet/>
      <dgm:spPr/>
      <dgm:t>
        <a:bodyPr/>
        <a:lstStyle/>
        <a:p>
          <a:endParaRPr lang="da-DK"/>
        </a:p>
      </dgm:t>
    </dgm:pt>
    <dgm:pt modelId="{FE04B6F9-20A7-48FA-94AC-10EDEC1B22B3}" type="pres">
      <dgm:prSet presAssocID="{A1CE54F4-94B6-4D3E-8F6A-7FA558DC085F}" presName="cycle" presStyleCnt="0">
        <dgm:presLayoutVars>
          <dgm:dir/>
          <dgm:resizeHandles val="exact"/>
        </dgm:presLayoutVars>
      </dgm:prSet>
      <dgm:spPr/>
    </dgm:pt>
    <dgm:pt modelId="{5A9E4AD4-8073-4436-98B5-F5BAB0CA7F5C}" type="pres">
      <dgm:prSet presAssocID="{1DE52905-FB7C-44B2-8E15-2587331D9CBD}" presName="node" presStyleLbl="node1" presStyleIdx="0" presStyleCnt="7" custScaleX="172810" custScaleY="133899">
        <dgm:presLayoutVars>
          <dgm:bulletEnabled val="1"/>
        </dgm:presLayoutVars>
      </dgm:prSet>
      <dgm:spPr/>
    </dgm:pt>
    <dgm:pt modelId="{4079F73D-9226-4C5B-B902-7823C4F370A5}" type="pres">
      <dgm:prSet presAssocID="{7B990C66-B0D2-4D92-B948-9BE9318441C8}" presName="sibTrans" presStyleLbl="sibTrans2D1" presStyleIdx="0" presStyleCnt="7"/>
      <dgm:spPr/>
    </dgm:pt>
    <dgm:pt modelId="{10624F99-3C1E-4A53-8879-D9F44FDD7AC6}" type="pres">
      <dgm:prSet presAssocID="{7B990C66-B0D2-4D92-B948-9BE9318441C8}" presName="connectorText" presStyleLbl="sibTrans2D1" presStyleIdx="0" presStyleCnt="7"/>
      <dgm:spPr/>
    </dgm:pt>
    <dgm:pt modelId="{00C139C8-F3F7-45F9-A74A-BF7AE6F87451}" type="pres">
      <dgm:prSet presAssocID="{047A9722-C705-4648-8FFB-92A53100C2FD}" presName="node" presStyleLbl="node1" presStyleIdx="1" presStyleCnt="7">
        <dgm:presLayoutVars>
          <dgm:bulletEnabled val="1"/>
        </dgm:presLayoutVars>
      </dgm:prSet>
      <dgm:spPr/>
    </dgm:pt>
    <dgm:pt modelId="{663E481B-BB61-45E9-8AB8-F9E5BDA909AC}" type="pres">
      <dgm:prSet presAssocID="{59BA76B2-A8C9-45F2-933C-0C6D05C2AECA}" presName="sibTrans" presStyleLbl="sibTrans2D1" presStyleIdx="1" presStyleCnt="7" custLinFactNeighborX="51688" custLinFactNeighborY="790"/>
      <dgm:spPr/>
    </dgm:pt>
    <dgm:pt modelId="{ECFB2BED-DB9D-4936-872A-E3E2D91890E4}" type="pres">
      <dgm:prSet presAssocID="{59BA76B2-A8C9-45F2-933C-0C6D05C2AECA}" presName="connectorText" presStyleLbl="sibTrans2D1" presStyleIdx="1" presStyleCnt="7"/>
      <dgm:spPr/>
    </dgm:pt>
    <dgm:pt modelId="{601065C1-E9B7-41E6-A1FE-206E31D1C124}" type="pres">
      <dgm:prSet presAssocID="{07FACB0F-F401-453F-AA42-7E8C0DC6FFD1}" presName="node" presStyleLbl="node1" presStyleIdx="2" presStyleCnt="7">
        <dgm:presLayoutVars>
          <dgm:bulletEnabled val="1"/>
        </dgm:presLayoutVars>
      </dgm:prSet>
      <dgm:spPr/>
    </dgm:pt>
    <dgm:pt modelId="{63D9DADB-F1BB-401F-A8E1-C08C55ADBAAD}" type="pres">
      <dgm:prSet presAssocID="{802997EA-58C2-4D93-A5EB-D6DE04A67E85}" presName="sibTrans" presStyleLbl="sibTrans2D1" presStyleIdx="2" presStyleCnt="7" custLinFactNeighborX="55415" custLinFactNeighborY="45671"/>
      <dgm:spPr/>
    </dgm:pt>
    <dgm:pt modelId="{11CCBA48-E0B7-4074-8999-FCFCAC93C1C0}" type="pres">
      <dgm:prSet presAssocID="{802997EA-58C2-4D93-A5EB-D6DE04A67E85}" presName="connectorText" presStyleLbl="sibTrans2D1" presStyleIdx="2" presStyleCnt="7"/>
      <dgm:spPr/>
    </dgm:pt>
    <dgm:pt modelId="{2F398B18-D42B-4749-A887-C4C1D10B8A90}" type="pres">
      <dgm:prSet presAssocID="{F9CE6AF5-7644-4292-BE31-EB3125FF04B0}" presName="node" presStyleLbl="node1" presStyleIdx="3" presStyleCnt="7">
        <dgm:presLayoutVars>
          <dgm:bulletEnabled val="1"/>
        </dgm:presLayoutVars>
      </dgm:prSet>
      <dgm:spPr/>
    </dgm:pt>
    <dgm:pt modelId="{AFA6BDE1-032A-4C3E-B3DF-8A376DF58653}" type="pres">
      <dgm:prSet presAssocID="{C4572C98-3338-4788-A943-2DDC5D5BF87D}" presName="sibTrans" presStyleLbl="sibTrans2D1" presStyleIdx="3" presStyleCnt="7" custLinFactNeighborX="-9482" custLinFactNeighborY="29279"/>
      <dgm:spPr/>
    </dgm:pt>
    <dgm:pt modelId="{CB7628A3-65C5-47B7-8182-98EDFF6861B5}" type="pres">
      <dgm:prSet presAssocID="{C4572C98-3338-4788-A943-2DDC5D5BF87D}" presName="connectorText" presStyleLbl="sibTrans2D1" presStyleIdx="3" presStyleCnt="7"/>
      <dgm:spPr/>
    </dgm:pt>
    <dgm:pt modelId="{8DB846AC-8300-4237-8915-6B077F5D96CB}" type="pres">
      <dgm:prSet presAssocID="{E1910B60-2B21-41EE-8504-2250A89881C4}" presName="node" presStyleLbl="node1" presStyleIdx="4" presStyleCnt="7">
        <dgm:presLayoutVars>
          <dgm:bulletEnabled val="1"/>
        </dgm:presLayoutVars>
      </dgm:prSet>
      <dgm:spPr/>
    </dgm:pt>
    <dgm:pt modelId="{BE0A103A-93AB-4528-995C-3197FC38D25D}" type="pres">
      <dgm:prSet presAssocID="{FC91D145-EA80-420B-80A1-2E336FDBD7E2}" presName="sibTrans" presStyleLbl="sibTrans2D1" presStyleIdx="4" presStyleCnt="7" custLinFactNeighborX="-32091" custLinFactNeighborY="20216"/>
      <dgm:spPr/>
    </dgm:pt>
    <dgm:pt modelId="{D2AB1F63-D3F4-4142-97E8-AA7B2338D149}" type="pres">
      <dgm:prSet presAssocID="{FC91D145-EA80-420B-80A1-2E336FDBD7E2}" presName="connectorText" presStyleLbl="sibTrans2D1" presStyleIdx="4" presStyleCnt="7"/>
      <dgm:spPr/>
    </dgm:pt>
    <dgm:pt modelId="{6D539890-C47D-40CD-B2C8-A3401ECDACE9}" type="pres">
      <dgm:prSet presAssocID="{0AA25F7B-37EE-4E85-A2A6-EB2345C9D0F6}" presName="node" presStyleLbl="node1" presStyleIdx="5" presStyleCnt="7">
        <dgm:presLayoutVars>
          <dgm:bulletEnabled val="1"/>
        </dgm:presLayoutVars>
      </dgm:prSet>
      <dgm:spPr/>
    </dgm:pt>
    <dgm:pt modelId="{34C3EC7A-8E89-416D-A190-631986C77B79}" type="pres">
      <dgm:prSet presAssocID="{E73706FF-F204-477C-88CB-0E9EE3225A36}" presName="sibTrans" presStyleLbl="sibTrans2D1" presStyleIdx="5" presStyleCnt="7"/>
      <dgm:spPr/>
    </dgm:pt>
    <dgm:pt modelId="{DC9CEE40-8A10-40F9-95B1-AF658223BCEB}" type="pres">
      <dgm:prSet presAssocID="{E73706FF-F204-477C-88CB-0E9EE3225A36}" presName="connectorText" presStyleLbl="sibTrans2D1" presStyleIdx="5" presStyleCnt="7"/>
      <dgm:spPr/>
    </dgm:pt>
    <dgm:pt modelId="{CA9D4F7C-1196-4714-A85F-281B3562F37F}" type="pres">
      <dgm:prSet presAssocID="{8B2EE491-56DF-44E4-A92C-5B06B6AC38F1}" presName="node" presStyleLbl="node1" presStyleIdx="6" presStyleCnt="7" custRadScaleRad="99040" custRadScaleInc="2439">
        <dgm:presLayoutVars>
          <dgm:bulletEnabled val="1"/>
        </dgm:presLayoutVars>
      </dgm:prSet>
      <dgm:spPr/>
    </dgm:pt>
    <dgm:pt modelId="{93587913-2D96-4B24-913C-43DEC8DFE349}" type="pres">
      <dgm:prSet presAssocID="{78A27551-9620-45AB-BDC7-0F6DB1889B73}" presName="sibTrans" presStyleLbl="sibTrans2D1" presStyleIdx="6" presStyleCnt="7"/>
      <dgm:spPr/>
    </dgm:pt>
    <dgm:pt modelId="{B6663129-DEC8-46D9-9774-38D9B4158A50}" type="pres">
      <dgm:prSet presAssocID="{78A27551-9620-45AB-BDC7-0F6DB1889B73}" presName="connectorText" presStyleLbl="sibTrans2D1" presStyleIdx="6" presStyleCnt="7"/>
      <dgm:spPr/>
    </dgm:pt>
  </dgm:ptLst>
  <dgm:cxnLst>
    <dgm:cxn modelId="{49D1CC02-846C-44BD-B225-C9273FC181C5}" srcId="{A1CE54F4-94B6-4D3E-8F6A-7FA558DC085F}" destId="{047A9722-C705-4648-8FFB-92A53100C2FD}" srcOrd="1" destOrd="0" parTransId="{9A2BFCD3-22CA-48A6-9129-CBEA5FA38CE5}" sibTransId="{59BA76B2-A8C9-45F2-933C-0C6D05C2AECA}"/>
    <dgm:cxn modelId="{43953510-23D4-4DC9-9477-9860B354387D}" type="presOf" srcId="{FC91D145-EA80-420B-80A1-2E336FDBD7E2}" destId="{D2AB1F63-D3F4-4142-97E8-AA7B2338D149}" srcOrd="1" destOrd="0" presId="urn:microsoft.com/office/officeart/2005/8/layout/cycle2"/>
    <dgm:cxn modelId="{4CE55113-AD06-477F-9514-0DD17841299F}" type="presOf" srcId="{C4572C98-3338-4788-A943-2DDC5D5BF87D}" destId="{AFA6BDE1-032A-4C3E-B3DF-8A376DF58653}" srcOrd="0" destOrd="0" presId="urn:microsoft.com/office/officeart/2005/8/layout/cycle2"/>
    <dgm:cxn modelId="{8C813019-07C1-4B9E-A7A5-AE25106686C2}" type="presOf" srcId="{59BA76B2-A8C9-45F2-933C-0C6D05C2AECA}" destId="{ECFB2BED-DB9D-4936-872A-E3E2D91890E4}" srcOrd="1" destOrd="0" presId="urn:microsoft.com/office/officeart/2005/8/layout/cycle2"/>
    <dgm:cxn modelId="{C4AD511E-D7F3-449B-91DB-BF324F9C12BA}" type="presOf" srcId="{FC91D145-EA80-420B-80A1-2E336FDBD7E2}" destId="{BE0A103A-93AB-4528-995C-3197FC38D25D}" srcOrd="0" destOrd="0" presId="urn:microsoft.com/office/officeart/2005/8/layout/cycle2"/>
    <dgm:cxn modelId="{EC4AAD28-60DB-4718-956A-F2AEE9B3A24E}" type="presOf" srcId="{047A9722-C705-4648-8FFB-92A53100C2FD}" destId="{00C139C8-F3F7-45F9-A74A-BF7AE6F87451}" srcOrd="0" destOrd="0" presId="urn:microsoft.com/office/officeart/2005/8/layout/cycle2"/>
    <dgm:cxn modelId="{2AE7823A-DBED-4089-958C-44567EF7A3AD}" type="presOf" srcId="{C4572C98-3338-4788-A943-2DDC5D5BF87D}" destId="{CB7628A3-65C5-47B7-8182-98EDFF6861B5}" srcOrd="1" destOrd="0" presId="urn:microsoft.com/office/officeart/2005/8/layout/cycle2"/>
    <dgm:cxn modelId="{1A372F48-0DC0-44D5-A242-6B32C6C26C13}" type="presOf" srcId="{A1CE54F4-94B6-4D3E-8F6A-7FA558DC085F}" destId="{FE04B6F9-20A7-48FA-94AC-10EDEC1B22B3}" srcOrd="0" destOrd="0" presId="urn:microsoft.com/office/officeart/2005/8/layout/cycle2"/>
    <dgm:cxn modelId="{BE807848-867D-4983-A24F-47472480607B}" type="presOf" srcId="{0AA25F7B-37EE-4E85-A2A6-EB2345C9D0F6}" destId="{6D539890-C47D-40CD-B2C8-A3401ECDACE9}" srcOrd="0" destOrd="0" presId="urn:microsoft.com/office/officeart/2005/8/layout/cycle2"/>
    <dgm:cxn modelId="{81BC2F6E-92A0-4955-9981-F58923A45F7B}" type="presOf" srcId="{78A27551-9620-45AB-BDC7-0F6DB1889B73}" destId="{B6663129-DEC8-46D9-9774-38D9B4158A50}" srcOrd="1" destOrd="0" presId="urn:microsoft.com/office/officeart/2005/8/layout/cycle2"/>
    <dgm:cxn modelId="{9EC95F53-F7F5-4A64-8B1D-10CBFC68AA4B}" type="presOf" srcId="{802997EA-58C2-4D93-A5EB-D6DE04A67E85}" destId="{63D9DADB-F1BB-401F-A8E1-C08C55ADBAAD}" srcOrd="0" destOrd="0" presId="urn:microsoft.com/office/officeart/2005/8/layout/cycle2"/>
    <dgm:cxn modelId="{A7079154-C44F-4E4B-BB8E-27F457345E64}" type="presOf" srcId="{78A27551-9620-45AB-BDC7-0F6DB1889B73}" destId="{93587913-2D96-4B24-913C-43DEC8DFE349}" srcOrd="0" destOrd="0" presId="urn:microsoft.com/office/officeart/2005/8/layout/cycle2"/>
    <dgm:cxn modelId="{5C4F608B-FF0A-403A-B892-D0F86099C7F3}" type="presOf" srcId="{E73706FF-F204-477C-88CB-0E9EE3225A36}" destId="{DC9CEE40-8A10-40F9-95B1-AF658223BCEB}" srcOrd="1" destOrd="0" presId="urn:microsoft.com/office/officeart/2005/8/layout/cycle2"/>
    <dgm:cxn modelId="{A136A790-C061-4541-95F9-38E8D59B2DA4}" type="presOf" srcId="{07FACB0F-F401-453F-AA42-7E8C0DC6FFD1}" destId="{601065C1-E9B7-41E6-A1FE-206E31D1C124}" srcOrd="0" destOrd="0" presId="urn:microsoft.com/office/officeart/2005/8/layout/cycle2"/>
    <dgm:cxn modelId="{DA2ED690-59BF-43EE-B7CD-468DC012DDE8}" srcId="{A1CE54F4-94B6-4D3E-8F6A-7FA558DC085F}" destId="{0AA25F7B-37EE-4E85-A2A6-EB2345C9D0F6}" srcOrd="5" destOrd="0" parTransId="{F5339EE9-4880-4126-BB01-27D9AA530213}" sibTransId="{E73706FF-F204-477C-88CB-0E9EE3225A36}"/>
    <dgm:cxn modelId="{56D2DF98-EA1D-45D7-8B44-59EC6B5AA334}" type="presOf" srcId="{E73706FF-F204-477C-88CB-0E9EE3225A36}" destId="{34C3EC7A-8E89-416D-A190-631986C77B79}" srcOrd="0" destOrd="0" presId="urn:microsoft.com/office/officeart/2005/8/layout/cycle2"/>
    <dgm:cxn modelId="{DD364F9A-BBAB-48CF-8265-275275C47E73}" srcId="{A1CE54F4-94B6-4D3E-8F6A-7FA558DC085F}" destId="{E1910B60-2B21-41EE-8504-2250A89881C4}" srcOrd="4" destOrd="0" parTransId="{F8724C95-5D09-43E1-A2D6-E11431BC0CA3}" sibTransId="{FC91D145-EA80-420B-80A1-2E336FDBD7E2}"/>
    <dgm:cxn modelId="{595F5D9E-AA20-49BC-AA4D-38BDCA6B0F02}" srcId="{A1CE54F4-94B6-4D3E-8F6A-7FA558DC085F}" destId="{8B2EE491-56DF-44E4-A92C-5B06B6AC38F1}" srcOrd="6" destOrd="0" parTransId="{0151D53F-C870-4F06-8BE5-548AD08C9733}" sibTransId="{78A27551-9620-45AB-BDC7-0F6DB1889B73}"/>
    <dgm:cxn modelId="{E327EAA1-5CC8-44F5-A354-5F1DD0BB327B}" type="presOf" srcId="{1DE52905-FB7C-44B2-8E15-2587331D9CBD}" destId="{5A9E4AD4-8073-4436-98B5-F5BAB0CA7F5C}" srcOrd="0" destOrd="0" presId="urn:microsoft.com/office/officeart/2005/8/layout/cycle2"/>
    <dgm:cxn modelId="{B7BED1AD-2B94-4164-827B-3F4E1F173A7D}" type="presOf" srcId="{E1910B60-2B21-41EE-8504-2250A89881C4}" destId="{8DB846AC-8300-4237-8915-6B077F5D96CB}" srcOrd="0" destOrd="0" presId="urn:microsoft.com/office/officeart/2005/8/layout/cycle2"/>
    <dgm:cxn modelId="{93B553B4-E624-442F-871C-65F97F2C7495}" type="presOf" srcId="{F9CE6AF5-7644-4292-BE31-EB3125FF04B0}" destId="{2F398B18-D42B-4749-A887-C4C1D10B8A90}" srcOrd="0" destOrd="0" presId="urn:microsoft.com/office/officeart/2005/8/layout/cycle2"/>
    <dgm:cxn modelId="{E0641CB6-DE46-4B1F-A830-A883A4E58BEC}" type="presOf" srcId="{7B990C66-B0D2-4D92-B948-9BE9318441C8}" destId="{10624F99-3C1E-4A53-8879-D9F44FDD7AC6}" srcOrd="1" destOrd="0" presId="urn:microsoft.com/office/officeart/2005/8/layout/cycle2"/>
    <dgm:cxn modelId="{14C6B1B7-D6CA-4A55-8B8E-1AD44EDE579D}" type="presOf" srcId="{8B2EE491-56DF-44E4-A92C-5B06B6AC38F1}" destId="{CA9D4F7C-1196-4714-A85F-281B3562F37F}" srcOrd="0" destOrd="0" presId="urn:microsoft.com/office/officeart/2005/8/layout/cycle2"/>
    <dgm:cxn modelId="{5527F6C2-AB3D-445E-AF24-8AC84FD34C6E}" srcId="{A1CE54F4-94B6-4D3E-8F6A-7FA558DC085F}" destId="{F9CE6AF5-7644-4292-BE31-EB3125FF04B0}" srcOrd="3" destOrd="0" parTransId="{8556A6AD-CA22-4B25-BF40-459ADD0AC11C}" sibTransId="{C4572C98-3338-4788-A943-2DDC5D5BF87D}"/>
    <dgm:cxn modelId="{9EEE47CA-060A-41CA-8865-7AC9F38DD9FB}" type="presOf" srcId="{802997EA-58C2-4D93-A5EB-D6DE04A67E85}" destId="{11CCBA48-E0B7-4074-8999-FCFCAC93C1C0}" srcOrd="1" destOrd="0" presId="urn:microsoft.com/office/officeart/2005/8/layout/cycle2"/>
    <dgm:cxn modelId="{712BA1D2-35DF-46C5-A105-317C85460D44}" srcId="{A1CE54F4-94B6-4D3E-8F6A-7FA558DC085F}" destId="{1DE52905-FB7C-44B2-8E15-2587331D9CBD}" srcOrd="0" destOrd="0" parTransId="{B763D133-7635-4773-832D-5B5B23440C27}" sibTransId="{7B990C66-B0D2-4D92-B948-9BE9318441C8}"/>
    <dgm:cxn modelId="{1175DDD2-BEBA-4CDC-8209-BEDB42CFE663}" type="presOf" srcId="{7B990C66-B0D2-4D92-B948-9BE9318441C8}" destId="{4079F73D-9226-4C5B-B902-7823C4F370A5}" srcOrd="0" destOrd="0" presId="urn:microsoft.com/office/officeart/2005/8/layout/cycle2"/>
    <dgm:cxn modelId="{1FE020EA-98B5-435F-8BDA-6D18D743B313}" type="presOf" srcId="{59BA76B2-A8C9-45F2-933C-0C6D05C2AECA}" destId="{663E481B-BB61-45E9-8AB8-F9E5BDA909AC}" srcOrd="0" destOrd="0" presId="urn:microsoft.com/office/officeart/2005/8/layout/cycle2"/>
    <dgm:cxn modelId="{74466DFB-16DE-4DF2-89E7-F754A022CE0D}" srcId="{A1CE54F4-94B6-4D3E-8F6A-7FA558DC085F}" destId="{07FACB0F-F401-453F-AA42-7E8C0DC6FFD1}" srcOrd="2" destOrd="0" parTransId="{15F260D0-BEF7-4096-A8B2-E4FA84A4A8FB}" sibTransId="{802997EA-58C2-4D93-A5EB-D6DE04A67E85}"/>
    <dgm:cxn modelId="{2589FD3F-9F44-47C8-AABE-960B78C08303}" type="presParOf" srcId="{FE04B6F9-20A7-48FA-94AC-10EDEC1B22B3}" destId="{5A9E4AD4-8073-4436-98B5-F5BAB0CA7F5C}" srcOrd="0" destOrd="0" presId="urn:microsoft.com/office/officeart/2005/8/layout/cycle2"/>
    <dgm:cxn modelId="{88772ACC-4236-495A-B69F-63988EEDDA1A}" type="presParOf" srcId="{FE04B6F9-20A7-48FA-94AC-10EDEC1B22B3}" destId="{4079F73D-9226-4C5B-B902-7823C4F370A5}" srcOrd="1" destOrd="0" presId="urn:microsoft.com/office/officeart/2005/8/layout/cycle2"/>
    <dgm:cxn modelId="{D9DE027B-A82E-43E9-9C60-3E403FBA6624}" type="presParOf" srcId="{4079F73D-9226-4C5B-B902-7823C4F370A5}" destId="{10624F99-3C1E-4A53-8879-D9F44FDD7AC6}" srcOrd="0" destOrd="0" presId="urn:microsoft.com/office/officeart/2005/8/layout/cycle2"/>
    <dgm:cxn modelId="{07BD4A26-6FE6-4274-9185-3081CD188136}" type="presParOf" srcId="{FE04B6F9-20A7-48FA-94AC-10EDEC1B22B3}" destId="{00C139C8-F3F7-45F9-A74A-BF7AE6F87451}" srcOrd="2" destOrd="0" presId="urn:microsoft.com/office/officeart/2005/8/layout/cycle2"/>
    <dgm:cxn modelId="{C55A7F26-449C-4D8F-9962-72BDC847B907}" type="presParOf" srcId="{FE04B6F9-20A7-48FA-94AC-10EDEC1B22B3}" destId="{663E481B-BB61-45E9-8AB8-F9E5BDA909AC}" srcOrd="3" destOrd="0" presId="urn:microsoft.com/office/officeart/2005/8/layout/cycle2"/>
    <dgm:cxn modelId="{F0DEAAFE-BA2F-48F9-B164-449DED4EDFE8}" type="presParOf" srcId="{663E481B-BB61-45E9-8AB8-F9E5BDA909AC}" destId="{ECFB2BED-DB9D-4936-872A-E3E2D91890E4}" srcOrd="0" destOrd="0" presId="urn:microsoft.com/office/officeart/2005/8/layout/cycle2"/>
    <dgm:cxn modelId="{282A76D4-429C-4C25-B96E-D7BC34018B98}" type="presParOf" srcId="{FE04B6F9-20A7-48FA-94AC-10EDEC1B22B3}" destId="{601065C1-E9B7-41E6-A1FE-206E31D1C124}" srcOrd="4" destOrd="0" presId="urn:microsoft.com/office/officeart/2005/8/layout/cycle2"/>
    <dgm:cxn modelId="{D7CCB383-3482-4885-9DE7-2749278B54B5}" type="presParOf" srcId="{FE04B6F9-20A7-48FA-94AC-10EDEC1B22B3}" destId="{63D9DADB-F1BB-401F-A8E1-C08C55ADBAAD}" srcOrd="5" destOrd="0" presId="urn:microsoft.com/office/officeart/2005/8/layout/cycle2"/>
    <dgm:cxn modelId="{ADB2313B-1ACF-4D2F-8B0D-9AD36A4127F5}" type="presParOf" srcId="{63D9DADB-F1BB-401F-A8E1-C08C55ADBAAD}" destId="{11CCBA48-E0B7-4074-8999-FCFCAC93C1C0}" srcOrd="0" destOrd="0" presId="urn:microsoft.com/office/officeart/2005/8/layout/cycle2"/>
    <dgm:cxn modelId="{E1F713CD-318F-4455-81F6-CBC09C6978C9}" type="presParOf" srcId="{FE04B6F9-20A7-48FA-94AC-10EDEC1B22B3}" destId="{2F398B18-D42B-4749-A887-C4C1D10B8A90}" srcOrd="6" destOrd="0" presId="urn:microsoft.com/office/officeart/2005/8/layout/cycle2"/>
    <dgm:cxn modelId="{F64A9E53-24CA-47DB-80ED-1FDDEC4E0045}" type="presParOf" srcId="{FE04B6F9-20A7-48FA-94AC-10EDEC1B22B3}" destId="{AFA6BDE1-032A-4C3E-B3DF-8A376DF58653}" srcOrd="7" destOrd="0" presId="urn:microsoft.com/office/officeart/2005/8/layout/cycle2"/>
    <dgm:cxn modelId="{888BD8B7-02C5-42C4-8503-CFECC43C5164}" type="presParOf" srcId="{AFA6BDE1-032A-4C3E-B3DF-8A376DF58653}" destId="{CB7628A3-65C5-47B7-8182-98EDFF6861B5}" srcOrd="0" destOrd="0" presId="urn:microsoft.com/office/officeart/2005/8/layout/cycle2"/>
    <dgm:cxn modelId="{B6D2226A-D42F-4F5A-A75A-EEA488B8353D}" type="presParOf" srcId="{FE04B6F9-20A7-48FA-94AC-10EDEC1B22B3}" destId="{8DB846AC-8300-4237-8915-6B077F5D96CB}" srcOrd="8" destOrd="0" presId="urn:microsoft.com/office/officeart/2005/8/layout/cycle2"/>
    <dgm:cxn modelId="{2F338F00-6DCE-4C82-A87A-02086403FCCC}" type="presParOf" srcId="{FE04B6F9-20A7-48FA-94AC-10EDEC1B22B3}" destId="{BE0A103A-93AB-4528-995C-3197FC38D25D}" srcOrd="9" destOrd="0" presId="urn:microsoft.com/office/officeart/2005/8/layout/cycle2"/>
    <dgm:cxn modelId="{CCF001F5-4085-4EE3-A795-D7B2399DEA71}" type="presParOf" srcId="{BE0A103A-93AB-4528-995C-3197FC38D25D}" destId="{D2AB1F63-D3F4-4142-97E8-AA7B2338D149}" srcOrd="0" destOrd="0" presId="urn:microsoft.com/office/officeart/2005/8/layout/cycle2"/>
    <dgm:cxn modelId="{F0CB2809-1B61-42CB-BA98-D87B606907A3}" type="presParOf" srcId="{FE04B6F9-20A7-48FA-94AC-10EDEC1B22B3}" destId="{6D539890-C47D-40CD-B2C8-A3401ECDACE9}" srcOrd="10" destOrd="0" presId="urn:microsoft.com/office/officeart/2005/8/layout/cycle2"/>
    <dgm:cxn modelId="{DCC954D8-1CE9-4580-AD77-3420ED31AF27}" type="presParOf" srcId="{FE04B6F9-20A7-48FA-94AC-10EDEC1B22B3}" destId="{34C3EC7A-8E89-416D-A190-631986C77B79}" srcOrd="11" destOrd="0" presId="urn:microsoft.com/office/officeart/2005/8/layout/cycle2"/>
    <dgm:cxn modelId="{9CB2D567-771B-41F0-A1FE-A9019C29599A}" type="presParOf" srcId="{34C3EC7A-8E89-416D-A190-631986C77B79}" destId="{DC9CEE40-8A10-40F9-95B1-AF658223BCEB}" srcOrd="0" destOrd="0" presId="urn:microsoft.com/office/officeart/2005/8/layout/cycle2"/>
    <dgm:cxn modelId="{3EE0BFC8-4DDC-446E-9080-CEB3E8EE7114}" type="presParOf" srcId="{FE04B6F9-20A7-48FA-94AC-10EDEC1B22B3}" destId="{CA9D4F7C-1196-4714-A85F-281B3562F37F}" srcOrd="12" destOrd="0" presId="urn:microsoft.com/office/officeart/2005/8/layout/cycle2"/>
    <dgm:cxn modelId="{9E116B67-3803-4CFD-9FD1-9E46D741E008}" type="presParOf" srcId="{FE04B6F9-20A7-48FA-94AC-10EDEC1B22B3}" destId="{93587913-2D96-4B24-913C-43DEC8DFE349}" srcOrd="13" destOrd="0" presId="urn:microsoft.com/office/officeart/2005/8/layout/cycle2"/>
    <dgm:cxn modelId="{421E2C94-5679-4759-A6F5-A5F9E6B66930}" type="presParOf" srcId="{93587913-2D96-4B24-913C-43DEC8DFE349}" destId="{B6663129-DEC8-46D9-9774-38D9B4158A5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53C9A-E695-48A8-8FF4-6DD55D274CF8}">
      <dsp:nvSpPr>
        <dsp:cNvPr id="0" name=""/>
        <dsp:cNvSpPr/>
      </dsp:nvSpPr>
      <dsp:spPr>
        <a:xfrm>
          <a:off x="0" y="0"/>
          <a:ext cx="2251129" cy="45293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a-DK" sz="2700" kern="1200" dirty="0"/>
            <a:t>Fysisk vold i nære relationer</a:t>
          </a:r>
        </a:p>
      </dsp:txBody>
      <dsp:txXfrm>
        <a:off x="0" y="0"/>
        <a:ext cx="2251129" cy="1358814"/>
      </dsp:txXfrm>
    </dsp:sp>
    <dsp:sp modelId="{4E31ED1F-51F9-49C5-87D1-8C9AAB1663F1}">
      <dsp:nvSpPr>
        <dsp:cNvPr id="0" name=""/>
        <dsp:cNvSpPr/>
      </dsp:nvSpPr>
      <dsp:spPr>
        <a:xfrm>
          <a:off x="220864" y="1312268"/>
          <a:ext cx="1800903" cy="29440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a-DK" sz="1100" kern="1200"/>
            <a:t>F.eks.:</a:t>
          </a:r>
        </a:p>
        <a:p>
          <a:pPr marL="0" lvl="0" indent="0" algn="ctr" defTabSz="488950">
            <a:lnSpc>
              <a:spcPct val="90000"/>
            </a:lnSpc>
            <a:spcBef>
              <a:spcPct val="0"/>
            </a:spcBef>
            <a:spcAft>
              <a:spcPct val="35000"/>
            </a:spcAft>
            <a:buNone/>
          </a:pPr>
          <a:r>
            <a:rPr lang="da-DK" sz="1100" kern="1200"/>
            <a:t>At blive skubbet og rusket, at blive revet i håret, at blive slået med flad hånd, at blive slået med knyttet hånd, at blive sparket, at der er taget kvælertag, at der er påført brændemærker, bidemærker, blå mærker eller brækkede knogler</a:t>
          </a:r>
          <a:endParaRPr lang="da-DK" sz="1100" kern="1200" dirty="0"/>
        </a:p>
      </dsp:txBody>
      <dsp:txXfrm>
        <a:off x="273611" y="1365015"/>
        <a:ext cx="1695409" cy="2838603"/>
      </dsp:txXfrm>
    </dsp:sp>
    <dsp:sp modelId="{F9201F28-7B1F-4D36-A204-B55D7EEC658F}">
      <dsp:nvSpPr>
        <dsp:cNvPr id="0" name=""/>
        <dsp:cNvSpPr/>
      </dsp:nvSpPr>
      <dsp:spPr>
        <a:xfrm>
          <a:off x="2420829" y="0"/>
          <a:ext cx="2251129" cy="45293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a-DK" sz="2700" kern="1200" dirty="0"/>
            <a:t>Psykisk vold i nære relationer</a:t>
          </a:r>
        </a:p>
      </dsp:txBody>
      <dsp:txXfrm>
        <a:off x="2420829" y="0"/>
        <a:ext cx="2251129" cy="1358814"/>
      </dsp:txXfrm>
    </dsp:sp>
    <dsp:sp modelId="{F08DAD7E-9EDA-4003-9197-6E3B9C0D2BB1}">
      <dsp:nvSpPr>
        <dsp:cNvPr id="0" name=""/>
        <dsp:cNvSpPr/>
      </dsp:nvSpPr>
      <dsp:spPr>
        <a:xfrm>
          <a:off x="2645942" y="1358814"/>
          <a:ext cx="1800903" cy="29440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a-DK" sz="1100" kern="1200" dirty="0"/>
            <a:t>F.eks.:</a:t>
          </a:r>
        </a:p>
        <a:p>
          <a:pPr marL="0" lvl="0" indent="0" algn="ctr" defTabSz="488950">
            <a:lnSpc>
              <a:spcPct val="90000"/>
            </a:lnSpc>
            <a:spcBef>
              <a:spcPct val="0"/>
            </a:spcBef>
            <a:spcAft>
              <a:spcPct val="35000"/>
            </a:spcAft>
            <a:buNone/>
          </a:pPr>
          <a:r>
            <a:rPr lang="da-DK" sz="1100" kern="1200" dirty="0"/>
            <a:t>At blive udelukket med tavshed, at blive kaldt noget nedværdigende (dum, doven, grim), at blive truet med at blive smidt ud hjemmefra, ikke at blive regnet for noget, truet med noget andet voldsomt</a:t>
          </a:r>
        </a:p>
        <a:p>
          <a:pPr marL="0" lvl="0" indent="0" algn="ctr" defTabSz="488950">
            <a:lnSpc>
              <a:spcPct val="90000"/>
            </a:lnSpc>
            <a:spcBef>
              <a:spcPct val="0"/>
            </a:spcBef>
            <a:spcAft>
              <a:spcPct val="35000"/>
            </a:spcAft>
            <a:buNone/>
          </a:pPr>
          <a:endParaRPr lang="da-DK" sz="1100" kern="1200" dirty="0"/>
        </a:p>
        <a:p>
          <a:pPr marL="0" lvl="0" indent="0" algn="ctr" defTabSz="488950">
            <a:lnSpc>
              <a:spcPct val="90000"/>
            </a:lnSpc>
            <a:spcBef>
              <a:spcPct val="0"/>
            </a:spcBef>
            <a:spcAft>
              <a:spcPct val="35000"/>
            </a:spcAft>
            <a:buNone/>
          </a:pPr>
          <a:r>
            <a:rPr lang="da-DK" sz="1100" kern="1200" dirty="0"/>
            <a:t>At være vidne til vold i nære relationer </a:t>
          </a:r>
        </a:p>
      </dsp:txBody>
      <dsp:txXfrm>
        <a:off x="2698689" y="1411561"/>
        <a:ext cx="1695409" cy="2838603"/>
      </dsp:txXfrm>
    </dsp:sp>
    <dsp:sp modelId="{E6248689-E875-4EDE-B9DE-29CA88A58E63}">
      <dsp:nvSpPr>
        <dsp:cNvPr id="0" name=""/>
        <dsp:cNvSpPr/>
      </dsp:nvSpPr>
      <dsp:spPr>
        <a:xfrm>
          <a:off x="4840793" y="0"/>
          <a:ext cx="2251129" cy="45293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a-DK" sz="2700" kern="1200" dirty="0"/>
            <a:t>Seksuelle overgreb</a:t>
          </a:r>
        </a:p>
      </dsp:txBody>
      <dsp:txXfrm>
        <a:off x="4840793" y="0"/>
        <a:ext cx="2251129" cy="1358814"/>
      </dsp:txXfrm>
    </dsp:sp>
    <dsp:sp modelId="{BC487CA4-F3DE-45BE-BB4D-BF4A2653D4D3}">
      <dsp:nvSpPr>
        <dsp:cNvPr id="0" name=""/>
        <dsp:cNvSpPr/>
      </dsp:nvSpPr>
      <dsp:spPr>
        <a:xfrm>
          <a:off x="5065906" y="1358814"/>
          <a:ext cx="1800903" cy="29440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a-DK" sz="1100" kern="1200"/>
            <a:t>F.eks.:</a:t>
          </a:r>
        </a:p>
        <a:p>
          <a:pPr marL="0" lvl="0" indent="0" algn="ctr" defTabSz="488950">
            <a:lnSpc>
              <a:spcPct val="90000"/>
            </a:lnSpc>
            <a:spcBef>
              <a:spcPct val="0"/>
            </a:spcBef>
            <a:spcAft>
              <a:spcPct val="35000"/>
            </a:spcAft>
            <a:buNone/>
          </a:pPr>
          <a:r>
            <a:rPr lang="da-DK" sz="1100" kern="1200"/>
            <a:t>Nogen blotter sig for barnet, barnet bliver presset til at blotte sig for nogen</a:t>
          </a:r>
        </a:p>
        <a:p>
          <a:pPr marL="0" lvl="0" indent="0" algn="ctr" defTabSz="488950">
            <a:lnSpc>
              <a:spcPct val="90000"/>
            </a:lnSpc>
            <a:spcBef>
              <a:spcPct val="0"/>
            </a:spcBef>
            <a:spcAft>
              <a:spcPct val="35000"/>
            </a:spcAft>
            <a:buNone/>
          </a:pPr>
          <a:r>
            <a:rPr lang="da-DK" sz="1100" kern="1200"/>
            <a:t>nogen har rørt ved barnet på en seksuel måde, barnet bliver presset til at røre ved en anden på en seksuel måde, barnet bliver presset til at røre ved sig selv på en seksuel måde</a:t>
          </a:r>
        </a:p>
        <a:p>
          <a:pPr marL="0" lvl="0" indent="0" algn="ctr" defTabSz="488950">
            <a:lnSpc>
              <a:spcPct val="90000"/>
            </a:lnSpc>
            <a:spcBef>
              <a:spcPct val="0"/>
            </a:spcBef>
            <a:spcAft>
              <a:spcPct val="35000"/>
            </a:spcAft>
            <a:buNone/>
          </a:pPr>
          <a:r>
            <a:rPr lang="da-DK" sz="1100" kern="1200"/>
            <a:t>nogen forsøger samleje med barnet, nogen gennemfører samleje med barnet (vaginalt, analt eller oralt) mod barnets eller den unges vilje</a:t>
          </a:r>
          <a:endParaRPr lang="da-DK" sz="1100" kern="1200" dirty="0"/>
        </a:p>
      </dsp:txBody>
      <dsp:txXfrm>
        <a:off x="5118653" y="1411561"/>
        <a:ext cx="1695409" cy="2838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E4AD4-8073-4436-98B5-F5BAB0CA7F5C}">
      <dsp:nvSpPr>
        <dsp:cNvPr id="0" name=""/>
        <dsp:cNvSpPr/>
      </dsp:nvSpPr>
      <dsp:spPr>
        <a:xfrm>
          <a:off x="3096715" y="-81732"/>
          <a:ext cx="1710732" cy="1325533"/>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a-DK" sz="1400" kern="1200" dirty="0">
              <a:solidFill>
                <a:schemeClr val="tx1"/>
              </a:solidFill>
            </a:rPr>
            <a:t>Delkonklusion og handling</a:t>
          </a:r>
        </a:p>
      </dsp:txBody>
      <dsp:txXfrm>
        <a:off x="3347246" y="112388"/>
        <a:ext cx="1209670" cy="937293"/>
      </dsp:txXfrm>
    </dsp:sp>
    <dsp:sp modelId="{4079F73D-9226-4C5B-B902-7823C4F370A5}">
      <dsp:nvSpPr>
        <dsp:cNvPr id="0" name=""/>
        <dsp:cNvSpPr/>
      </dsp:nvSpPr>
      <dsp:spPr>
        <a:xfrm rot="1542857">
          <a:off x="4710214" y="802564"/>
          <a:ext cx="97541" cy="33410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a-DK" sz="900" kern="1200"/>
        </a:p>
      </dsp:txBody>
      <dsp:txXfrm>
        <a:off x="4711663" y="863038"/>
        <a:ext cx="68279" cy="200464"/>
      </dsp:txXfrm>
    </dsp:sp>
    <dsp:sp modelId="{00C139C8-F3F7-45F9-A74A-BF7AE6F87451}">
      <dsp:nvSpPr>
        <dsp:cNvPr id="0" name=""/>
        <dsp:cNvSpPr/>
      </dsp:nvSpPr>
      <dsp:spPr>
        <a:xfrm>
          <a:off x="4795361" y="730528"/>
          <a:ext cx="989950" cy="989950"/>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tx1"/>
              </a:solidFill>
            </a:rPr>
            <a:t>Barnets udvikling og adfærd</a:t>
          </a:r>
        </a:p>
      </dsp:txBody>
      <dsp:txXfrm>
        <a:off x="4940336" y="875503"/>
        <a:ext cx="700000" cy="700000"/>
      </dsp:txXfrm>
    </dsp:sp>
    <dsp:sp modelId="{663E481B-BB61-45E9-8AB8-F9E5BDA909AC}">
      <dsp:nvSpPr>
        <dsp:cNvPr id="0" name=""/>
        <dsp:cNvSpPr/>
      </dsp:nvSpPr>
      <dsp:spPr>
        <a:xfrm rot="4628571">
          <a:off x="5458375" y="1777899"/>
          <a:ext cx="262562" cy="33410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a-DK" sz="900" kern="1200"/>
        </a:p>
      </dsp:txBody>
      <dsp:txXfrm>
        <a:off x="5488996" y="1806324"/>
        <a:ext cx="183793" cy="200464"/>
      </dsp:txXfrm>
    </dsp:sp>
    <dsp:sp modelId="{601065C1-E9B7-41E6-A1FE-206E31D1C124}">
      <dsp:nvSpPr>
        <dsp:cNvPr id="0" name=""/>
        <dsp:cNvSpPr/>
      </dsp:nvSpPr>
      <dsp:spPr>
        <a:xfrm>
          <a:off x="5125882" y="2178638"/>
          <a:ext cx="989950" cy="98995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tx1"/>
              </a:solidFill>
            </a:rPr>
            <a:t>Barnets udsagn og perspektiv</a:t>
          </a:r>
        </a:p>
      </dsp:txBody>
      <dsp:txXfrm>
        <a:off x="5270857" y="2323613"/>
        <a:ext cx="700000" cy="700000"/>
      </dsp:txXfrm>
    </dsp:sp>
    <dsp:sp modelId="{63D9DADB-F1BB-401F-A8E1-C08C55ADBAAD}">
      <dsp:nvSpPr>
        <dsp:cNvPr id="0" name=""/>
        <dsp:cNvSpPr/>
      </dsp:nvSpPr>
      <dsp:spPr>
        <a:xfrm rot="7714286">
          <a:off x="5176658" y="3233987"/>
          <a:ext cx="262562" cy="33410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a-DK" sz="900" kern="1200"/>
        </a:p>
      </dsp:txBody>
      <dsp:txXfrm rot="10800000">
        <a:off x="5240598" y="3270017"/>
        <a:ext cx="183793" cy="200464"/>
      </dsp:txXfrm>
    </dsp:sp>
    <dsp:sp modelId="{2F398B18-D42B-4749-A887-C4C1D10B8A90}">
      <dsp:nvSpPr>
        <dsp:cNvPr id="0" name=""/>
        <dsp:cNvSpPr/>
      </dsp:nvSpPr>
      <dsp:spPr>
        <a:xfrm>
          <a:off x="4199781" y="3339932"/>
          <a:ext cx="989950" cy="989950"/>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tx1"/>
              </a:solidFill>
            </a:rPr>
            <a:t>Barnets</a:t>
          </a:r>
          <a:br>
            <a:rPr lang="da-DK" sz="1100" kern="1200" dirty="0">
              <a:solidFill>
                <a:schemeClr val="tx1"/>
              </a:solidFill>
            </a:rPr>
          </a:br>
          <a:r>
            <a:rPr lang="da-DK" sz="1100" kern="1200" dirty="0">
              <a:solidFill>
                <a:schemeClr val="tx1"/>
              </a:solidFill>
            </a:rPr>
            <a:t>Kontekst</a:t>
          </a:r>
        </a:p>
      </dsp:txBody>
      <dsp:txXfrm>
        <a:off x="4344756" y="3484907"/>
        <a:ext cx="700000" cy="700000"/>
      </dsp:txXfrm>
    </dsp:sp>
    <dsp:sp modelId="{AFA6BDE1-032A-4C3E-B3DF-8A376DF58653}">
      <dsp:nvSpPr>
        <dsp:cNvPr id="0" name=""/>
        <dsp:cNvSpPr/>
      </dsp:nvSpPr>
      <dsp:spPr>
        <a:xfrm rot="10800000">
          <a:off x="3803335" y="3765676"/>
          <a:ext cx="262562" cy="33410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a-DK" sz="900" kern="1200"/>
        </a:p>
      </dsp:txBody>
      <dsp:txXfrm rot="10800000">
        <a:off x="3882104" y="3832498"/>
        <a:ext cx="183793" cy="200464"/>
      </dsp:txXfrm>
    </dsp:sp>
    <dsp:sp modelId="{8DB846AC-8300-4237-8915-6B077F5D96CB}">
      <dsp:nvSpPr>
        <dsp:cNvPr id="0" name=""/>
        <dsp:cNvSpPr/>
      </dsp:nvSpPr>
      <dsp:spPr>
        <a:xfrm>
          <a:off x="2714431" y="3339932"/>
          <a:ext cx="989950" cy="989950"/>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tx1"/>
              </a:solidFill>
            </a:rPr>
            <a:t>Jeres faglighed og erfaring</a:t>
          </a:r>
        </a:p>
      </dsp:txBody>
      <dsp:txXfrm>
        <a:off x="2859406" y="3484907"/>
        <a:ext cx="700000" cy="700000"/>
      </dsp:txXfrm>
    </dsp:sp>
    <dsp:sp modelId="{BE0A103A-93AB-4528-995C-3197FC38D25D}">
      <dsp:nvSpPr>
        <dsp:cNvPr id="0" name=""/>
        <dsp:cNvSpPr/>
      </dsp:nvSpPr>
      <dsp:spPr>
        <a:xfrm rot="13885714">
          <a:off x="2535448" y="3160559"/>
          <a:ext cx="262562" cy="33410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a-DK" sz="900" kern="1200"/>
        </a:p>
      </dsp:txBody>
      <dsp:txXfrm rot="10800000">
        <a:off x="2599388" y="3258173"/>
        <a:ext cx="183793" cy="200464"/>
      </dsp:txXfrm>
    </dsp:sp>
    <dsp:sp modelId="{6D539890-C47D-40CD-B2C8-A3401ECDACE9}">
      <dsp:nvSpPr>
        <dsp:cNvPr id="0" name=""/>
        <dsp:cNvSpPr/>
      </dsp:nvSpPr>
      <dsp:spPr>
        <a:xfrm>
          <a:off x="1788330" y="2178638"/>
          <a:ext cx="989950" cy="989950"/>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tx1"/>
              </a:solidFill>
            </a:rPr>
            <a:t>Sparring</a:t>
          </a:r>
        </a:p>
      </dsp:txBody>
      <dsp:txXfrm>
        <a:off x="1933305" y="2323613"/>
        <a:ext cx="700000" cy="700000"/>
      </dsp:txXfrm>
    </dsp:sp>
    <dsp:sp modelId="{34C3EC7A-8E89-416D-A190-631986C77B79}">
      <dsp:nvSpPr>
        <dsp:cNvPr id="0" name=""/>
        <dsp:cNvSpPr/>
      </dsp:nvSpPr>
      <dsp:spPr>
        <a:xfrm rot="17024196">
          <a:off x="2325157" y="1787765"/>
          <a:ext cx="267714" cy="33410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a-DK" sz="900" kern="1200"/>
        </a:p>
      </dsp:txBody>
      <dsp:txXfrm>
        <a:off x="2355778" y="1893595"/>
        <a:ext cx="187400" cy="200464"/>
      </dsp:txXfrm>
    </dsp:sp>
    <dsp:sp modelId="{CA9D4F7C-1196-4714-A85F-281B3562F37F}">
      <dsp:nvSpPr>
        <dsp:cNvPr id="0" name=""/>
        <dsp:cNvSpPr/>
      </dsp:nvSpPr>
      <dsp:spPr>
        <a:xfrm>
          <a:off x="2143348" y="726329"/>
          <a:ext cx="989950" cy="989950"/>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a:off x="2288323" y="871304"/>
        <a:ext cx="700000" cy="700000"/>
      </dsp:txXfrm>
    </dsp:sp>
    <dsp:sp modelId="{93587913-2D96-4B24-913C-43DEC8DFE349}">
      <dsp:nvSpPr>
        <dsp:cNvPr id="0" name=""/>
        <dsp:cNvSpPr/>
      </dsp:nvSpPr>
      <dsp:spPr>
        <a:xfrm rot="20041041">
          <a:off x="3110803" y="803185"/>
          <a:ext cx="85350" cy="33410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a-DK" sz="900" kern="1200"/>
        </a:p>
      </dsp:txBody>
      <dsp:txXfrm>
        <a:off x="3112097" y="875616"/>
        <a:ext cx="59745" cy="20046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E6571E41-12D3-4D66-99D2-63D75B00DCAB}" type="datetimeFigureOut">
              <a:rPr lang="da-DK" smtClean="0"/>
              <a:t>20-02-2025</a:t>
            </a:fld>
            <a:endParaRPr lang="da-DK"/>
          </a:p>
        </p:txBody>
      </p:sp>
      <p:sp>
        <p:nvSpPr>
          <p:cNvPr id="4" name="Pladsholder til sidefod 3"/>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B734A5A3-10CB-4AE1-BF91-7AF363C6AA8D}" type="slidenum">
              <a:rPr lang="da-DK" smtClean="0"/>
              <a:t>‹nr.›</a:t>
            </a:fld>
            <a:endParaRPr lang="da-DK"/>
          </a:p>
        </p:txBody>
      </p:sp>
    </p:spTree>
    <p:extLst>
      <p:ext uri="{BB962C8B-B14F-4D97-AF65-F5344CB8AC3E}">
        <p14:creationId xmlns:p14="http://schemas.microsoft.com/office/powerpoint/2010/main" val="2726423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2"/>
            <a:ext cx="2946400" cy="49839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2"/>
            <a:ext cx="2946400" cy="498395"/>
          </a:xfrm>
          <a:prstGeom prst="rect">
            <a:avLst/>
          </a:prstGeom>
        </p:spPr>
        <p:txBody>
          <a:bodyPr vert="horz" lIns="91440" tIns="45720" rIns="91440" bIns="45720" rtlCol="0"/>
          <a:lstStyle>
            <a:lvl1pPr algn="r">
              <a:defRPr sz="1200"/>
            </a:lvl1pPr>
          </a:lstStyle>
          <a:p>
            <a:fld id="{93F99061-F147-4469-82C2-F5B92151B4F4}" type="datetimeFigureOut">
              <a:rPr lang="da-DK" smtClean="0"/>
              <a:t>20-02-2025</a:t>
            </a:fld>
            <a:endParaRPr lang="da-DK"/>
          </a:p>
        </p:txBody>
      </p:sp>
      <p:sp>
        <p:nvSpPr>
          <p:cNvPr id="4" name="Pladsholder til slidebille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7613"/>
            <a:ext cx="5438775" cy="3907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244"/>
            <a:ext cx="2946400" cy="49839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8244"/>
            <a:ext cx="2946400" cy="498395"/>
          </a:xfrm>
          <a:prstGeom prst="rect">
            <a:avLst/>
          </a:prstGeom>
        </p:spPr>
        <p:txBody>
          <a:bodyPr vert="horz" lIns="91440" tIns="45720" rIns="91440" bIns="45720" rtlCol="0" anchor="b"/>
          <a:lstStyle>
            <a:lvl1pPr algn="r">
              <a:defRPr sz="1200"/>
            </a:lvl1pPr>
          </a:lstStyle>
          <a:p>
            <a:fld id="{7CC4C8DE-FEAA-4AB5-A299-CEB4EE759134}" type="slidenum">
              <a:rPr lang="da-DK" smtClean="0"/>
              <a:t>‹nr.›</a:t>
            </a:fld>
            <a:endParaRPr lang="da-DK"/>
          </a:p>
        </p:txBody>
      </p:sp>
    </p:spTree>
    <p:extLst>
      <p:ext uri="{BB962C8B-B14F-4D97-AF65-F5344CB8AC3E}">
        <p14:creationId xmlns:p14="http://schemas.microsoft.com/office/powerpoint/2010/main" val="26180092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CC4C8DE-FEAA-4AB5-A299-CEB4EE759134}" type="slidenum">
              <a:rPr lang="da-DK" smtClean="0"/>
              <a:t>3</a:t>
            </a:fld>
            <a:endParaRPr lang="da-DK"/>
          </a:p>
        </p:txBody>
      </p:sp>
    </p:spTree>
    <p:extLst>
      <p:ext uri="{BB962C8B-B14F-4D97-AF65-F5344CB8AC3E}">
        <p14:creationId xmlns:p14="http://schemas.microsoft.com/office/powerpoint/2010/main" val="324765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CC4C8DE-FEAA-4AB5-A299-CEB4EE759134}" type="slidenum">
              <a:rPr lang="da-DK" smtClean="0"/>
              <a:t>6</a:t>
            </a:fld>
            <a:endParaRPr lang="da-DK"/>
          </a:p>
        </p:txBody>
      </p:sp>
    </p:spTree>
    <p:extLst>
      <p:ext uri="{BB962C8B-B14F-4D97-AF65-F5344CB8AC3E}">
        <p14:creationId xmlns:p14="http://schemas.microsoft.com/office/powerpoint/2010/main" val="427272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CC4C8DE-FEAA-4AB5-A299-CEB4EE759134}" type="slidenum">
              <a:rPr lang="da-DK" smtClean="0"/>
              <a:t>7</a:t>
            </a:fld>
            <a:endParaRPr lang="da-DK"/>
          </a:p>
        </p:txBody>
      </p:sp>
    </p:spTree>
    <p:extLst>
      <p:ext uri="{BB962C8B-B14F-4D97-AF65-F5344CB8AC3E}">
        <p14:creationId xmlns:p14="http://schemas.microsoft.com/office/powerpoint/2010/main" val="2003246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CC4C8DE-FEAA-4AB5-A299-CEB4EE759134}" type="slidenum">
              <a:rPr lang="da-DK" smtClean="0"/>
              <a:t>16</a:t>
            </a:fld>
            <a:endParaRPr lang="da-DK"/>
          </a:p>
        </p:txBody>
      </p:sp>
    </p:spTree>
    <p:extLst>
      <p:ext uri="{BB962C8B-B14F-4D97-AF65-F5344CB8AC3E}">
        <p14:creationId xmlns:p14="http://schemas.microsoft.com/office/powerpoint/2010/main" val="222555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CC4C8DE-FEAA-4AB5-A299-CEB4EE759134}" type="slidenum">
              <a:rPr lang="da-DK" smtClean="0"/>
              <a:t>18</a:t>
            </a:fld>
            <a:endParaRPr lang="da-DK"/>
          </a:p>
        </p:txBody>
      </p:sp>
    </p:spTree>
    <p:extLst>
      <p:ext uri="{BB962C8B-B14F-4D97-AF65-F5344CB8AC3E}">
        <p14:creationId xmlns:p14="http://schemas.microsoft.com/office/powerpoint/2010/main" val="275583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4D9BB888-33B0-4C2F-B878-5EC0781575D4}" type="datetime2">
              <a:rPr lang="da-DK" smtClean="0"/>
              <a:t>20. februar 2025</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26</a:t>
            </a:fld>
            <a:endParaRPr lang="da-DK" dirty="0"/>
          </a:p>
        </p:txBody>
      </p:sp>
    </p:spTree>
    <p:extLst>
      <p:ext uri="{BB962C8B-B14F-4D97-AF65-F5344CB8AC3E}">
        <p14:creationId xmlns:p14="http://schemas.microsoft.com/office/powerpoint/2010/main" val="296445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CC4C8DE-FEAA-4AB5-A299-CEB4EE759134}" type="slidenum">
              <a:rPr lang="da-DK" smtClean="0"/>
              <a:t>28</a:t>
            </a:fld>
            <a:endParaRPr lang="da-DK"/>
          </a:p>
        </p:txBody>
      </p:sp>
    </p:spTree>
    <p:extLst>
      <p:ext uri="{BB962C8B-B14F-4D97-AF65-F5344CB8AC3E}">
        <p14:creationId xmlns:p14="http://schemas.microsoft.com/office/powerpoint/2010/main" val="20589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ato 3"/>
          <p:cNvSpPr>
            <a:spLocks noGrp="1"/>
          </p:cNvSpPr>
          <p:nvPr>
            <p:ph type="dt" idx="10"/>
          </p:nvPr>
        </p:nvSpPr>
        <p:spPr/>
        <p:txBody>
          <a:bodyPr/>
          <a:lstStyle/>
          <a:p>
            <a:fld id="{D0DBB8BE-C8DE-4517-B864-0EBF047C1667}" type="datetime2">
              <a:rPr lang="da-DK" smtClean="0"/>
              <a:t>20. februar 2025</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29</a:t>
            </a:fld>
            <a:endParaRPr lang="da-DK" dirty="0"/>
          </a:p>
        </p:txBody>
      </p:sp>
    </p:spTree>
    <p:extLst>
      <p:ext uri="{BB962C8B-B14F-4D97-AF65-F5344CB8AC3E}">
        <p14:creationId xmlns:p14="http://schemas.microsoft.com/office/powerpoint/2010/main" val="269165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CC4C8DE-FEAA-4AB5-A299-CEB4EE759134}" type="slidenum">
              <a:rPr lang="da-DK" smtClean="0"/>
              <a:t>30</a:t>
            </a:fld>
            <a:endParaRPr lang="da-DK"/>
          </a:p>
        </p:txBody>
      </p:sp>
    </p:spTree>
    <p:extLst>
      <p:ext uri="{BB962C8B-B14F-4D97-AF65-F5344CB8AC3E}">
        <p14:creationId xmlns:p14="http://schemas.microsoft.com/office/powerpoint/2010/main" val="65610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980728"/>
            <a:ext cx="7772400" cy="5688631"/>
          </a:xfrm>
          <a:prstGeom prst="rect">
            <a:avLst/>
          </a:prstGeom>
        </p:spPr>
        <p:txBody>
          <a:bodyPr/>
          <a:lstStyle>
            <a:lvl1pPr>
              <a:defRPr/>
            </a:lvl1pPr>
          </a:lstStyle>
          <a:p>
            <a:r>
              <a:rPr lang="da-DK" dirty="0"/>
              <a:t>Skriv din tekst her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ekst og Indhold til venstr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4211960" y="945072"/>
            <a:ext cx="4320853" cy="493185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slidenummer 6"/>
          <p:cNvSpPr>
            <a:spLocks noGrp="1"/>
          </p:cNvSpPr>
          <p:nvPr>
            <p:ph type="sldNum" sz="quarter" idx="16"/>
          </p:nvPr>
        </p:nvSpPr>
        <p:spPr>
          <a:xfrm>
            <a:off x="6457950" y="6356351"/>
            <a:ext cx="2057400" cy="365125"/>
          </a:xfrm>
          <a:prstGeom prst="rect">
            <a:avLst/>
          </a:prstGeom>
        </p:spPr>
        <p:txBody>
          <a:bodyPr/>
          <a:lstStyle/>
          <a:p>
            <a:fld id="{1C4DB2EE-0873-4EBD-BD17-6A767A2B9A33}" type="slidenum">
              <a:rPr lang="da-DK" smtClean="0"/>
              <a:pPr/>
              <a:t>‹nr.›</a:t>
            </a:fld>
            <a:endParaRPr lang="da-DK" dirty="0"/>
          </a:p>
        </p:txBody>
      </p:sp>
      <p:sp>
        <p:nvSpPr>
          <p:cNvPr id="10" name="Titel 1"/>
          <p:cNvSpPr>
            <a:spLocks noGrp="1"/>
          </p:cNvSpPr>
          <p:nvPr>
            <p:ph type="title"/>
          </p:nvPr>
        </p:nvSpPr>
        <p:spPr>
          <a:xfrm>
            <a:off x="628649" y="945071"/>
            <a:ext cx="3475299" cy="1043769"/>
          </a:xfrm>
          <a:prstGeom prst="rect">
            <a:avLst/>
          </a:prstGeom>
        </p:spPr>
        <p:txBody>
          <a:bodyPr anchor="t"/>
          <a:lstStyle/>
          <a:p>
            <a:r>
              <a:rPr lang="da-DK"/>
              <a:t>Klik for at redigere i master</a:t>
            </a:r>
            <a:endParaRPr lang="da-DK" dirty="0"/>
          </a:p>
        </p:txBody>
      </p:sp>
    </p:spTree>
    <p:extLst>
      <p:ext uri="{BB962C8B-B14F-4D97-AF65-F5344CB8AC3E}">
        <p14:creationId xmlns:p14="http://schemas.microsoft.com/office/powerpoint/2010/main" val="37212772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3" cy="756084"/>
          </a:xfrm>
          <a:prstGeom prst="rect">
            <a:avLst/>
          </a:prstGeom>
        </p:spPr>
        <p:txBody>
          <a:bodyPr/>
          <a:lstStyle/>
          <a:p>
            <a:r>
              <a:rPr lang="da-DK"/>
              <a:t>Klik for at redigere i master</a:t>
            </a:r>
            <a:endParaRPr lang="da-DK" dirty="0"/>
          </a:p>
        </p:txBody>
      </p:sp>
      <p:sp>
        <p:nvSpPr>
          <p:cNvPr id="3" name="Pladsholder til indhold 2"/>
          <p:cNvSpPr>
            <a:spLocks noGrp="1"/>
          </p:cNvSpPr>
          <p:nvPr>
            <p:ph idx="1"/>
          </p:nvPr>
        </p:nvSpPr>
        <p:spPr>
          <a:xfrm>
            <a:off x="628649" y="1628775"/>
            <a:ext cx="7904163" cy="4248150"/>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11" name="Pladsholder til dato 10"/>
          <p:cNvSpPr>
            <a:spLocks noGrp="1"/>
          </p:cNvSpPr>
          <p:nvPr>
            <p:ph type="dt" sz="half" idx="10"/>
          </p:nvPr>
        </p:nvSpPr>
        <p:spPr>
          <a:xfrm>
            <a:off x="6457950" y="6052207"/>
            <a:ext cx="2057400" cy="365125"/>
          </a:xfrm>
          <a:prstGeom prst="rect">
            <a:avLst/>
          </a:prstGeom>
        </p:spPr>
        <p:txBody>
          <a:bodyPr/>
          <a:lstStyle/>
          <a:p>
            <a:r>
              <a:rPr lang="da-DK"/>
              <a:t>6. + 8. september 2021</a:t>
            </a:r>
            <a:endParaRPr lang="da-DK" dirty="0"/>
          </a:p>
        </p:txBody>
      </p:sp>
      <p:sp>
        <p:nvSpPr>
          <p:cNvPr id="12" name="Pladsholder til sidefod 11"/>
          <p:cNvSpPr>
            <a:spLocks noGrp="1"/>
          </p:cNvSpPr>
          <p:nvPr>
            <p:ph type="ftr" sz="quarter" idx="11"/>
          </p:nvPr>
        </p:nvSpPr>
        <p:spPr>
          <a:xfrm>
            <a:off x="628649" y="6273316"/>
            <a:ext cx="4759559" cy="180020"/>
          </a:xfrm>
          <a:prstGeom prst="rect">
            <a:avLst/>
          </a:prstGeom>
        </p:spPr>
        <p:txBody>
          <a:bodyPr/>
          <a:lstStyle/>
          <a:p>
            <a:r>
              <a:rPr lang="da-DK"/>
              <a:t>Rådgivningsdag for faglige fyrtårn - SISO's fleksible rådgivningsforløb</a:t>
            </a:r>
            <a:endParaRPr lang="da-DK" dirty="0"/>
          </a:p>
        </p:txBody>
      </p:sp>
      <p:sp>
        <p:nvSpPr>
          <p:cNvPr id="13" name="Pladsholder til slidenummer 12"/>
          <p:cNvSpPr>
            <a:spLocks noGrp="1"/>
          </p:cNvSpPr>
          <p:nvPr>
            <p:ph type="sldNum" sz="quarter" idx="12"/>
          </p:nvPr>
        </p:nvSpPr>
        <p:spPr>
          <a:xfrm>
            <a:off x="6457950" y="6356351"/>
            <a:ext cx="2057400" cy="365125"/>
          </a:xfrm>
          <a:prstGeom prst="rect">
            <a:avLst/>
          </a:prstGeom>
        </p:spPr>
        <p:txBody>
          <a:bodyPr/>
          <a:lstStyle/>
          <a:p>
            <a:fld id="{1C4DB2EE-0873-4EBD-BD17-6A767A2B9A33}" type="slidenum">
              <a:rPr lang="da-DK" smtClean="0"/>
              <a:pPr/>
              <a:t>‹nr.›</a:t>
            </a:fld>
            <a:endParaRPr lang="da-DK" dirty="0"/>
          </a:p>
        </p:txBody>
      </p:sp>
    </p:spTree>
    <p:extLst>
      <p:ext uri="{BB962C8B-B14F-4D97-AF65-F5344CB8AC3E}">
        <p14:creationId xmlns:p14="http://schemas.microsoft.com/office/powerpoint/2010/main" val="347949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824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7" name="Billede 6" descr="Logo_tekst.gif"/>
          <p:cNvPicPr>
            <a:picLocks noChangeAspect="1"/>
          </p:cNvPicPr>
          <p:nvPr userDrawn="1"/>
        </p:nvPicPr>
        <p:blipFill>
          <a:blip r:embed="rId3" cstate="print"/>
          <a:stretch>
            <a:fillRect/>
          </a:stretch>
        </p:blipFill>
        <p:spPr>
          <a:xfrm>
            <a:off x="2771800" y="5229200"/>
            <a:ext cx="3639826" cy="1368152"/>
          </a:xfrm>
          <a:prstGeom prst="rect">
            <a:avLst/>
          </a:prstGeom>
        </p:spPr>
      </p:pic>
      <p:pic>
        <p:nvPicPr>
          <p:cNvPr id="14" name="Billede 13" descr="PP grafik.jpg"/>
          <p:cNvPicPr>
            <a:picLocks noChangeAspect="1"/>
          </p:cNvPicPr>
          <p:nvPr userDrawn="1"/>
        </p:nvPicPr>
        <p:blipFill rotWithShape="1">
          <a:blip r:embed="rId4" cstate="print"/>
          <a:srcRect l="27530" t="89899"/>
          <a:stretch/>
        </p:blipFill>
        <p:spPr>
          <a:xfrm>
            <a:off x="0" y="4183117"/>
            <a:ext cx="9144001" cy="470017"/>
          </a:xfrm>
          <a:prstGeom prst="rect">
            <a:avLst/>
          </a:prstGeom>
        </p:spPr>
      </p:pic>
      <p:sp>
        <p:nvSpPr>
          <p:cNvPr id="15" name="Tekstboks 14"/>
          <p:cNvSpPr txBox="1"/>
          <p:nvPr userDrawn="1"/>
        </p:nvSpPr>
        <p:spPr>
          <a:xfrm>
            <a:off x="0" y="4099138"/>
            <a:ext cx="9144000" cy="553998"/>
          </a:xfrm>
          <a:prstGeom prst="rect">
            <a:avLst/>
          </a:prstGeom>
          <a:noFill/>
        </p:spPr>
        <p:txBody>
          <a:bodyPr wrap="square" rtlCol="0">
            <a:spAutoFit/>
          </a:bodyPr>
          <a:lstStyle/>
          <a:p>
            <a:pPr algn="ctr"/>
            <a:r>
              <a:rPr lang="da-DK" sz="3000" dirty="0">
                <a:solidFill>
                  <a:schemeClr val="bg1"/>
                </a:solidFill>
                <a:latin typeface="Olsen-Regular" pitchFamily="2" charset="0"/>
              </a:rPr>
              <a:t>Nyborg -  Danmarks Riges Hjerte</a:t>
            </a:r>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7" name="Billede 6" descr="PP grafik.jpg"/>
          <p:cNvPicPr>
            <a:picLocks noChangeAspect="1"/>
          </p:cNvPicPr>
          <p:nvPr userDrawn="1"/>
        </p:nvPicPr>
        <p:blipFill>
          <a:blip r:embed="rId5" cstate="print"/>
          <a:srcRect l="6223" t="13120" b="67616"/>
          <a:stretch>
            <a:fillRect/>
          </a:stretch>
        </p:blipFill>
        <p:spPr>
          <a:xfrm>
            <a:off x="0" y="0"/>
            <a:ext cx="9144000" cy="692696"/>
          </a:xfrm>
          <a:prstGeom prst="rect">
            <a:avLst/>
          </a:prstGeom>
        </p:spPr>
      </p:pic>
      <p:pic>
        <p:nvPicPr>
          <p:cNvPr id="8" name="Billede 7" descr="Logo_tekst_hvid.gif"/>
          <p:cNvPicPr>
            <a:picLocks noChangeAspect="1"/>
          </p:cNvPicPr>
          <p:nvPr userDrawn="1"/>
        </p:nvPicPr>
        <p:blipFill>
          <a:blip r:embed="rId6" cstate="print"/>
          <a:stretch>
            <a:fillRect/>
          </a:stretch>
        </p:blipFill>
        <p:spPr>
          <a:xfrm>
            <a:off x="179512" y="116632"/>
            <a:ext cx="1080120" cy="405999"/>
          </a:xfrm>
          <a:prstGeom prst="rect">
            <a:avLst/>
          </a:prstGeom>
        </p:spPr>
      </p:pic>
      <p:sp>
        <p:nvSpPr>
          <p:cNvPr id="4" name="Tekstboks 3"/>
          <p:cNvSpPr txBox="1"/>
          <p:nvPr userDrawn="1"/>
        </p:nvSpPr>
        <p:spPr>
          <a:xfrm>
            <a:off x="-12052" y="138118"/>
            <a:ext cx="9144000" cy="338554"/>
          </a:xfrm>
          <a:prstGeom prst="rect">
            <a:avLst/>
          </a:prstGeom>
          <a:noFill/>
        </p:spPr>
        <p:txBody>
          <a:bodyPr wrap="square" rtlCol="0">
            <a:spAutoFit/>
          </a:bodyPr>
          <a:lstStyle/>
          <a:p>
            <a:pPr algn="r"/>
            <a:r>
              <a:rPr lang="da-DK" sz="1600" dirty="0">
                <a:solidFill>
                  <a:schemeClr val="bg1"/>
                </a:solidFill>
                <a:latin typeface="Olsen-Regular" pitchFamily="2" charset="0"/>
              </a:rPr>
              <a:t>Nyborg -  Danmarks Riges Hjerte</a:t>
            </a:r>
          </a:p>
        </p:txBody>
      </p:sp>
    </p:spTree>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7" name="Billede 6" descr="Logo_tekst.gif"/>
          <p:cNvPicPr>
            <a:picLocks noChangeAspect="1"/>
          </p:cNvPicPr>
          <p:nvPr userDrawn="1"/>
        </p:nvPicPr>
        <p:blipFill>
          <a:blip r:embed="rId3" cstate="print"/>
          <a:stretch>
            <a:fillRect/>
          </a:stretch>
        </p:blipFill>
        <p:spPr>
          <a:xfrm>
            <a:off x="2771800" y="5229200"/>
            <a:ext cx="3639826" cy="1368152"/>
          </a:xfrm>
          <a:prstGeom prst="rect">
            <a:avLst/>
          </a:prstGeom>
        </p:spPr>
      </p:pic>
      <p:pic>
        <p:nvPicPr>
          <p:cNvPr id="8" name="Billede 7" descr="PP grafik.jpg"/>
          <p:cNvPicPr>
            <a:picLocks noChangeAspect="1"/>
          </p:cNvPicPr>
          <p:nvPr userDrawn="1"/>
        </p:nvPicPr>
        <p:blipFill rotWithShape="1">
          <a:blip r:embed="rId4" cstate="print"/>
          <a:srcRect l="27530" t="4" b="-4"/>
          <a:stretch/>
        </p:blipFill>
        <p:spPr>
          <a:xfrm>
            <a:off x="0" y="0"/>
            <a:ext cx="9144001" cy="4653134"/>
          </a:xfrm>
          <a:prstGeom prst="rect">
            <a:avLst/>
          </a:prstGeom>
        </p:spPr>
      </p:pic>
      <p:sp>
        <p:nvSpPr>
          <p:cNvPr id="9" name="Tekstboks 8"/>
          <p:cNvSpPr txBox="1"/>
          <p:nvPr userDrawn="1"/>
        </p:nvSpPr>
        <p:spPr>
          <a:xfrm>
            <a:off x="-34912" y="4077072"/>
            <a:ext cx="9144000" cy="553998"/>
          </a:xfrm>
          <a:prstGeom prst="rect">
            <a:avLst/>
          </a:prstGeom>
          <a:noFill/>
        </p:spPr>
        <p:txBody>
          <a:bodyPr wrap="square" rtlCol="0">
            <a:spAutoFit/>
          </a:bodyPr>
          <a:lstStyle/>
          <a:p>
            <a:pPr algn="ctr"/>
            <a:r>
              <a:rPr lang="da-DK" sz="3000" dirty="0">
                <a:solidFill>
                  <a:schemeClr val="bg1"/>
                </a:solidFill>
                <a:latin typeface="Olsen-Regular" pitchFamily="2" charset="0"/>
              </a:rPr>
              <a:t>Nyborg -  Danmarks Riges Hjerte</a:t>
            </a:r>
          </a:p>
        </p:txBody>
      </p:sp>
    </p:spTree>
    <p:extLst>
      <p:ext uri="{BB962C8B-B14F-4D97-AF65-F5344CB8AC3E}">
        <p14:creationId xmlns:p14="http://schemas.microsoft.com/office/powerpoint/2010/main" val="3526074418"/>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ive.dk/media/pure/16645/6100319" TargetMode="External"/><Relationship Id="rId2" Type="http://schemas.openxmlformats.org/officeDocument/2006/relationships/hyperlink" Target="https://www.vive.dk/media/pure/14674/373897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30.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hyperlink" Target="https://www.januscentret.dk/wp-content/uploads/2020/08/Bekymringsbarometer_DK.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rivsel.nyborg.d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5.xml"/></Relationships>
</file>

<file path=ppt/slides/_rels/slide3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rivsel.nyborg.dk/da/underretni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januscentret.dk/wp-content/uploads/Januscentret_bekymringsbarometer_online.pdf" TargetMode="External"/><Relationship Id="rId2" Type="http://schemas.openxmlformats.org/officeDocument/2006/relationships/slide" Target="slide47.xml"/><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slide" Target="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boernehus-syd.dk/" TargetMode="External"/><Relationship Id="rId2" Type="http://schemas.openxmlformats.org/officeDocument/2006/relationships/hyperlink" Target="https://sbst.dk/boern/overgreb/boernehuse" TargetMode="External"/><Relationship Id="rId1" Type="http://schemas.openxmlformats.org/officeDocument/2006/relationships/slideLayout" Target="../slideLayouts/slideLayout2.xml"/><Relationship Id="rId4" Type="http://schemas.openxmlformats.org/officeDocument/2006/relationships/hyperlink" Target="https://boernehus-syd.dk/om-boernehus-syd/maalgrupp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https://www.januscentret.dk/wp-content/uploads/2020/08/Bekymringsbarometer_DK.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mailto:familiehuset@nyborg.dk" TargetMode="External"/><Relationship Id="rId13" Type="http://schemas.openxmlformats.org/officeDocument/2006/relationships/hyperlink" Target="mailto:foenixsyd@odense.dk" TargetMode="External"/><Relationship Id="rId3" Type="http://schemas.openxmlformats.org/officeDocument/2006/relationships/hyperlink" Target="http://www.bornsvilkar.dk/" TargetMode="External"/><Relationship Id="rId7" Type="http://schemas.openxmlformats.org/officeDocument/2006/relationships/hyperlink" Target="mailto:socialogfamilie@nyborg.dk" TargetMode="External"/><Relationship Id="rId12" Type="http://schemas.openxmlformats.org/officeDocument/2006/relationships/hyperlink" Target="mailto:boernehussyd@odense.dk" TargetMode="External"/><Relationship Id="rId2" Type="http://schemas.openxmlformats.org/officeDocument/2006/relationships/hyperlink" Target="http://www.redbarnet.dk/" TargetMode="External"/><Relationship Id="rId1" Type="http://schemas.openxmlformats.org/officeDocument/2006/relationships/slideLayout" Target="../slideLayouts/slideLayout2.xml"/><Relationship Id="rId6" Type="http://schemas.openxmlformats.org/officeDocument/2006/relationships/hyperlink" Target="http://www.sexlinien.dk/chat" TargetMode="External"/><Relationship Id="rId11" Type="http://schemas.openxmlformats.org/officeDocument/2006/relationships/hyperlink" Target="https://www.sbst.dk/boern/vold-og-seksuelle-overgreb" TargetMode="External"/><Relationship Id="rId5" Type="http://schemas.openxmlformats.org/officeDocument/2006/relationships/hyperlink" Target="http://www.sexlinien.dk/" TargetMode="External"/><Relationship Id="rId10" Type="http://schemas.openxmlformats.org/officeDocument/2006/relationships/hyperlink" Target="mailto:hr@nyborg.dk" TargetMode="External"/><Relationship Id="rId4" Type="http://schemas.openxmlformats.org/officeDocument/2006/relationships/hyperlink" Target="http://www.sexogsamfund.dk/" TargetMode="External"/><Relationship Id="rId9" Type="http://schemas.openxmlformats.org/officeDocument/2006/relationships/hyperlink" Target="mailto:ppr@nyborg.dk"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vive.dk/da/udgivelser/fysisk-vold-og-seksuelle-overgreb-mod-boern-1664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ive.dk/media/pure/14674/373897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vive.dk/da/udgivelser/fysisk-vold-og-seksuelle-overgreb-mod-boern-1664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themis.dk/synopsis/docs/lovsamling/Straffeloven_kap_24.html#&#167; 21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8"/>
            <a:ext cx="7772400" cy="2880319"/>
          </a:xfrm>
        </p:spPr>
        <p:txBody>
          <a:bodyPr/>
          <a:lstStyle/>
          <a:p>
            <a:br>
              <a:rPr lang="da-DK" sz="3200" b="1" dirty="0"/>
            </a:br>
            <a:br>
              <a:rPr lang="da-DK" sz="3200" b="1" dirty="0"/>
            </a:br>
            <a:br>
              <a:rPr lang="da-DK" sz="3200" b="1" dirty="0"/>
            </a:br>
            <a:r>
              <a:rPr lang="da-DK" sz="3600" b="1" dirty="0"/>
              <a:t>Beredskabsplan ved </a:t>
            </a:r>
            <a:br>
              <a:rPr lang="da-DK" sz="3600" b="1" dirty="0"/>
            </a:br>
            <a:r>
              <a:rPr lang="da-DK" sz="3600" b="1" dirty="0"/>
              <a:t>vold og overgreb mod børn og unge</a:t>
            </a:r>
            <a:br>
              <a:rPr lang="da-DK" sz="3600" b="1" dirty="0"/>
            </a:br>
            <a:br>
              <a:rPr lang="da-DK" sz="3600" b="1" dirty="0"/>
            </a:br>
            <a:r>
              <a:rPr lang="da-DK" sz="2400" b="1" dirty="0"/>
              <a:t>- fysisk vold, psykisk vold og seksuelle overgreb</a:t>
            </a:r>
            <a:br>
              <a:rPr lang="da-DK" sz="3600" b="1" dirty="0"/>
            </a:br>
            <a:br>
              <a:rPr lang="da-DK" sz="3600" b="1" dirty="0"/>
            </a:br>
            <a:r>
              <a:rPr lang="da-DK" sz="1400" b="1" dirty="0"/>
              <a:t>Opdateret februar 2025</a:t>
            </a:r>
            <a:br>
              <a:rPr lang="da-DK" sz="3600" b="1" dirty="0"/>
            </a:br>
            <a:r>
              <a:rPr lang="da-DK" sz="1200" b="1" dirty="0"/>
              <a:t>Godkendt Social- og Handicapudvalget 4. maj 2022</a:t>
            </a:r>
            <a:endParaRPr lang="da-DK" sz="1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6149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360040"/>
          </a:xfrm>
        </p:spPr>
        <p:txBody>
          <a:bodyPr/>
          <a:lstStyle/>
          <a:p>
            <a:pPr algn="l"/>
            <a:r>
              <a:rPr lang="da-DK" sz="1800" b="1" dirty="0">
                <a:effectLst>
                  <a:outerShdw blurRad="38100" dist="38100" dir="2700000" algn="tl">
                    <a:srgbClr val="000000">
                      <a:alpha val="43137"/>
                    </a:srgbClr>
                  </a:outerShdw>
                </a:effectLst>
              </a:rPr>
              <a:t>Grooming – online og offline</a:t>
            </a:r>
          </a:p>
        </p:txBody>
      </p:sp>
      <p:sp>
        <p:nvSpPr>
          <p:cNvPr id="3" name="Tekstfelt 2"/>
          <p:cNvSpPr txBox="1"/>
          <p:nvPr/>
        </p:nvSpPr>
        <p:spPr>
          <a:xfrm>
            <a:off x="685800" y="1340769"/>
            <a:ext cx="4822304" cy="5424562"/>
          </a:xfrm>
          <a:prstGeom prst="rect">
            <a:avLst/>
          </a:prstGeom>
          <a:noFill/>
        </p:spPr>
        <p:txBody>
          <a:bodyPr wrap="square" rtlCol="0">
            <a:spAutoFit/>
          </a:bodyPr>
          <a:lstStyle/>
          <a:p>
            <a:r>
              <a:rPr lang="da-DK" sz="1050" dirty="0"/>
              <a:t>Grooming er et begreb som ofte bruges i sammenhæng med seksuelle overgreb på børn og unge. Begrebet refererer til den proces, hvor den voksne krænker opbygger en relation til barnet gennem manipulation, løgne, smiger, ros og ved at påføre barnet ansvar og skyldfølelse. Der sker en gradvis nedbrydelse af barnets grænser, og herved kan krænker få barnet til at medvirke, tilsyneladende frivilligt, i seksuelle aktiviteter efter krænkerens behov. </a:t>
            </a:r>
          </a:p>
          <a:p>
            <a:endParaRPr lang="da-DK" sz="1050" dirty="0"/>
          </a:p>
          <a:p>
            <a:r>
              <a:rPr lang="da-DK" sz="1050" dirty="0"/>
              <a:t>Denne proces kan både være meget lang og omfattende eller vare helt ned til et par timer. I de længerevarende tilfælde er der ofte tale om en skjult proces, hvor den voksne gradvist positionerer sig i en situation med barnet/den unge, hvor der naturligt opstår en følelsesmæssig afhængighed hos barnet/den unge ift. krænker. Krænkeren udvælger ofte sit offer på forhånd i disse tilfælde. Der kan også være tale om en længere ”udvælgelsesproces”, hvor krænkeren skriver til flere børn og forsøger at finde frem til dem, som er lettest at manipulere med.</a:t>
            </a:r>
          </a:p>
          <a:p>
            <a:endParaRPr lang="da-DK" sz="1050" dirty="0"/>
          </a:p>
          <a:p>
            <a:r>
              <a:rPr lang="da-DK" sz="1050" dirty="0"/>
              <a:t>I begge tilfælde forsøger den voksne som regel at udnytte følelsesmæssig skrøbelighed, ensomhed, manglende voksenkontakt, drømme om fx. at blive model eller lignende, hos barnet/den unge. Den voksne tilbyder sig som regel som ”særligt forstående” overfor disse vanskeligheder og tilbyder barnet netop dét, som barnet føler mangler i sit liv.</a:t>
            </a:r>
          </a:p>
          <a:p>
            <a:r>
              <a:rPr lang="da-DK" sz="1050" dirty="0"/>
              <a:t>I nogle tilfælde af digital grooming, fortæller krænkeren ærligt om alder og køn fra start, men det kan også være, at krænker foregiver at være på alder med barnet/den unge. </a:t>
            </a:r>
          </a:p>
          <a:p>
            <a:endParaRPr lang="da-DK" sz="1050" dirty="0"/>
          </a:p>
          <a:p>
            <a:r>
              <a:rPr lang="da-DK" sz="1050" dirty="0"/>
              <a:t>Grooming kan være en meget lang proces, og kan have store og langvarige psykiske konsekvenser for barnet og føre til PTSD, angst og depression</a:t>
            </a:r>
          </a:p>
          <a:p>
            <a:endParaRPr lang="da-DK" sz="1050" dirty="0"/>
          </a:p>
          <a:p>
            <a:r>
              <a:rPr lang="da-DK" sz="1050" dirty="0"/>
              <a:t>Det er særligt unge i alderen 13-15 år, flest piger, der drages af at danne nye relationer online. Ofte ved de godt at der er tale om en ældre mand, men de oplever at blive forelsket i denne ældre mand, og relationen bliver derfor at kærestelignende karakter. </a:t>
            </a:r>
          </a:p>
          <a:p>
            <a:endParaRPr lang="da-DK" sz="1050" dirty="0"/>
          </a:p>
          <a:p>
            <a:r>
              <a:rPr lang="da-DK" sz="1050" dirty="0"/>
              <a:t>(Kilde: Børns Vilkår, Red Barnet og Socialstyrelsen) </a:t>
            </a:r>
            <a:endParaRPr lang="da-DK" sz="1050" dirty="0">
              <a:solidFill>
                <a:srgbClr val="FF0000"/>
              </a:solidFill>
            </a:endParaRPr>
          </a:p>
        </p:txBody>
      </p:sp>
      <p:sp>
        <p:nvSpPr>
          <p:cNvPr id="7" name="Tekstfelt 6"/>
          <p:cNvSpPr txBox="1"/>
          <p:nvPr/>
        </p:nvSpPr>
        <p:spPr>
          <a:xfrm>
            <a:off x="6012160" y="1326592"/>
            <a:ext cx="2158008" cy="2039020"/>
          </a:xfrm>
          <a:prstGeom prst="rect">
            <a:avLst/>
          </a:prstGeom>
          <a:solidFill>
            <a:schemeClr val="bg1">
              <a:lumMod val="75000"/>
            </a:schemeClr>
          </a:solidFill>
        </p:spPr>
        <p:txBody>
          <a:bodyPr wrap="square" rtlCol="0">
            <a:spAutoFit/>
          </a:bodyPr>
          <a:lstStyle/>
          <a:p>
            <a:pPr algn="ctr"/>
            <a:r>
              <a:rPr lang="da-DK" sz="1200" b="1" dirty="0">
                <a:solidFill>
                  <a:prstClr val="black"/>
                </a:solidFill>
              </a:rPr>
              <a:t>STRAFFELOVEN</a:t>
            </a:r>
            <a:r>
              <a:rPr lang="da-DK" sz="1000" b="1" dirty="0">
                <a:solidFill>
                  <a:prstClr val="black"/>
                </a:solidFill>
              </a:rPr>
              <a:t> </a:t>
            </a:r>
          </a:p>
          <a:p>
            <a:pPr algn="ctr"/>
            <a:r>
              <a:rPr lang="da-DK" sz="1000" b="1" dirty="0">
                <a:solidFill>
                  <a:prstClr val="black"/>
                </a:solidFill>
              </a:rPr>
              <a:t>Kap. 4: Forsøg og medvirken</a:t>
            </a:r>
          </a:p>
          <a:p>
            <a:r>
              <a:rPr lang="da-DK" sz="1050" b="1" dirty="0"/>
              <a:t>§ 21: </a:t>
            </a:r>
            <a:r>
              <a:rPr lang="da-DK" sz="1000" i="1" dirty="0"/>
              <a:t>Handlinger, som sigter til at fremme eller bevirke udførelsen af en forbrydelse, straffes, når denne ikke fuldbyrdes, som forsøg</a:t>
            </a:r>
          </a:p>
          <a:p>
            <a:pPr algn="ctr"/>
            <a:endParaRPr lang="da-DK" sz="1000" b="1" dirty="0">
              <a:solidFill>
                <a:prstClr val="black"/>
              </a:solidFill>
            </a:endParaRPr>
          </a:p>
          <a:p>
            <a:r>
              <a:rPr lang="da-DK" sz="900" i="1" dirty="0">
                <a:solidFill>
                  <a:prstClr val="black"/>
                </a:solidFill>
              </a:rPr>
              <a:t>Straffeloven er ændret, så det nu betragtes som en ”særlig omstændighed”, hvis krænker har udnyttet sin fysiske eller psykiske overlegenhed (som i tilfælde hvor den unge har oplevet det som et kærestelignede forhold)</a:t>
            </a:r>
            <a:endParaRPr lang="da-DK" sz="800" i="1" dirty="0"/>
          </a:p>
        </p:txBody>
      </p:sp>
      <p:sp>
        <p:nvSpPr>
          <p:cNvPr id="4" name="Ellipse 3"/>
          <p:cNvSpPr/>
          <p:nvPr/>
        </p:nvSpPr>
        <p:spPr>
          <a:xfrm>
            <a:off x="5940152" y="3861048"/>
            <a:ext cx="2518048" cy="252028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Børn med handicap, anbragte børn og socialt udsatte børn er i særlig risiko for at blive udsat for grooming, fordi de har sværere ved at mærke og give udtryk for deres grænser, og fordi de kan mangle opmærksomhed og kontakt </a:t>
            </a:r>
          </a:p>
        </p:txBody>
      </p:sp>
    </p:spTree>
    <p:extLst>
      <p:ext uri="{BB962C8B-B14F-4D97-AF65-F5344CB8AC3E}">
        <p14:creationId xmlns:p14="http://schemas.microsoft.com/office/powerpoint/2010/main" val="3390902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half" idx="2"/>
          </p:nvPr>
        </p:nvSpPr>
        <p:spPr/>
        <p:txBody>
          <a:bodyPr/>
          <a:lstStyle/>
          <a:p>
            <a:pPr marL="0" indent="0">
              <a:buNone/>
            </a:pPr>
            <a:r>
              <a:rPr lang="da-DK" sz="1800" dirty="0"/>
              <a:t>Vær opmærksom på de digitale krænkelser:</a:t>
            </a:r>
          </a:p>
        </p:txBody>
      </p:sp>
      <p:sp>
        <p:nvSpPr>
          <p:cNvPr id="5" name="Tekstfelt 4"/>
          <p:cNvSpPr txBox="1"/>
          <p:nvPr/>
        </p:nvSpPr>
        <p:spPr>
          <a:xfrm>
            <a:off x="4539968" y="1679900"/>
            <a:ext cx="2016224" cy="1785104"/>
          </a:xfrm>
          <a:prstGeom prst="rect">
            <a:avLst/>
          </a:prstGeom>
          <a:solidFill>
            <a:schemeClr val="accent6"/>
          </a:solidFill>
        </p:spPr>
        <p:txBody>
          <a:bodyPr wrap="square" rtlCol="0">
            <a:spAutoFit/>
          </a:bodyPr>
          <a:lstStyle/>
          <a:p>
            <a:r>
              <a:rPr lang="da-DK" sz="1100" b="1" i="1" dirty="0">
                <a:effectLst>
                  <a:outerShdw blurRad="38100" dist="38100" dir="2700000" algn="tl">
                    <a:srgbClr val="000000">
                      <a:alpha val="43137"/>
                    </a:srgbClr>
                  </a:outerShdw>
                </a:effectLst>
              </a:rPr>
              <a:t>Sexting:</a:t>
            </a:r>
          </a:p>
          <a:p>
            <a:r>
              <a:rPr lang="da-DK" sz="1100" i="1" dirty="0">
                <a:effectLst>
                  <a:outerShdw blurRad="38100" dist="38100" dir="2700000" algn="tl">
                    <a:srgbClr val="000000">
                      <a:alpha val="43137"/>
                    </a:srgbClr>
                  </a:outerShdw>
                </a:effectLst>
              </a:rPr>
              <a:t>Man sender eller modtager beskeder og/eller billeder med seksuelle undertoner af forskellig karakter. Kan foregå både frivilligt og ifm. pres. Gælder også tilfælde hvor der udveksles afklædte billeder af en tredjepart uden samtykke. </a:t>
            </a:r>
          </a:p>
          <a:p>
            <a:endParaRPr lang="da-DK" sz="1100" b="1" i="1" dirty="0">
              <a:effectLst>
                <a:outerShdw blurRad="38100" dist="38100" dir="2700000" algn="tl">
                  <a:srgbClr val="000000">
                    <a:alpha val="43137"/>
                  </a:srgbClr>
                </a:outerShdw>
              </a:effectLst>
            </a:endParaRPr>
          </a:p>
        </p:txBody>
      </p:sp>
      <p:sp>
        <p:nvSpPr>
          <p:cNvPr id="6" name="Tekstfelt 5"/>
          <p:cNvSpPr txBox="1"/>
          <p:nvPr/>
        </p:nvSpPr>
        <p:spPr>
          <a:xfrm>
            <a:off x="6732240" y="1453259"/>
            <a:ext cx="2016224" cy="1446550"/>
          </a:xfrm>
          <a:prstGeom prst="rect">
            <a:avLst/>
          </a:prstGeom>
          <a:solidFill>
            <a:schemeClr val="accent6"/>
          </a:solidFill>
        </p:spPr>
        <p:txBody>
          <a:bodyPr wrap="square" rtlCol="0">
            <a:spAutoFit/>
          </a:bodyPr>
          <a:lstStyle/>
          <a:p>
            <a:r>
              <a:rPr lang="da-DK" sz="1100" b="1" i="1" dirty="0" err="1">
                <a:effectLst>
                  <a:outerShdw blurRad="38100" dist="38100" dir="2700000" algn="tl">
                    <a:srgbClr val="000000">
                      <a:alpha val="43137"/>
                    </a:srgbClr>
                  </a:outerShdw>
                </a:effectLst>
              </a:rPr>
              <a:t>Sextortion</a:t>
            </a:r>
            <a:r>
              <a:rPr lang="da-DK" sz="1100" b="1" i="1" dirty="0">
                <a:effectLst>
                  <a:outerShdw blurRad="38100" dist="38100" dir="2700000" algn="tl">
                    <a:srgbClr val="000000">
                      <a:alpha val="43137"/>
                    </a:srgbClr>
                  </a:outerShdw>
                </a:effectLst>
              </a:rPr>
              <a:t>:</a:t>
            </a:r>
          </a:p>
          <a:p>
            <a:r>
              <a:rPr lang="da-DK" sz="1100" i="1" dirty="0">
                <a:effectLst>
                  <a:outerShdw blurRad="38100" dist="38100" dir="2700000" algn="tl">
                    <a:srgbClr val="000000">
                      <a:alpha val="43137"/>
                    </a:srgbClr>
                  </a:outerShdw>
                </a:effectLst>
              </a:rPr>
              <a:t>Seksuel afpresning online. Når unge mod deres vilje er blevet overtalt, presset eller tvunget til røre ved sig selv eller have sex med nogen de har mødt online – uanset om det er foregået online eller offline. </a:t>
            </a:r>
          </a:p>
        </p:txBody>
      </p:sp>
      <p:sp>
        <p:nvSpPr>
          <p:cNvPr id="3" name="Ellipse 2"/>
          <p:cNvSpPr/>
          <p:nvPr/>
        </p:nvSpPr>
        <p:spPr>
          <a:xfrm>
            <a:off x="4937128" y="3680001"/>
            <a:ext cx="3238128"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0" b="1" dirty="0"/>
              <a:t>Udsatte børn og unge </a:t>
            </a:r>
            <a:r>
              <a:rPr lang="da-DK" sz="1050" dirty="0"/>
              <a:t>er i større risiko for at blive udsat for digitale krænkelser, fordi de bliver tilbudt noget, som i forvejen mangler i deres liv – fx. anerkendelse og opmærksomhed – eller fordi det kan være en flugt fra et konfliktfyldt hjem. Deres ukritiske tilgang er et udtryk for deres positive ønsker og drømme for en relation og afspejler deres behov for voksenkontakt. Derfor er de nemmere at manipulere med. </a:t>
            </a:r>
          </a:p>
        </p:txBody>
      </p:sp>
      <p:sp>
        <p:nvSpPr>
          <p:cNvPr id="9" name="Tekstfelt 8"/>
          <p:cNvSpPr txBox="1"/>
          <p:nvPr/>
        </p:nvSpPr>
        <p:spPr>
          <a:xfrm>
            <a:off x="7811852" y="6426285"/>
            <a:ext cx="2664296" cy="230832"/>
          </a:xfrm>
          <a:prstGeom prst="rect">
            <a:avLst/>
          </a:prstGeom>
          <a:noFill/>
        </p:spPr>
        <p:txBody>
          <a:bodyPr wrap="square" rtlCol="0">
            <a:spAutoFit/>
          </a:bodyPr>
          <a:lstStyle/>
          <a:p>
            <a:r>
              <a:rPr lang="da-DK" sz="900" dirty="0"/>
              <a:t>Kilde: Red Barnet </a:t>
            </a:r>
          </a:p>
        </p:txBody>
      </p:sp>
      <p:sp>
        <p:nvSpPr>
          <p:cNvPr id="10" name="Titel 9"/>
          <p:cNvSpPr txBox="1">
            <a:spLocks noGrp="1"/>
          </p:cNvSpPr>
          <p:nvPr>
            <p:ph type="title"/>
          </p:nvPr>
        </p:nvSpPr>
        <p:spPr>
          <a:xfrm>
            <a:off x="533817" y="1364188"/>
            <a:ext cx="3583311" cy="5493812"/>
          </a:xfrm>
          <a:prstGeom prst="rect">
            <a:avLst/>
          </a:prstGeom>
          <a:solidFill>
            <a:schemeClr val="accent6"/>
          </a:solidFill>
        </p:spPr>
        <p:txBody>
          <a:bodyPr wrap="square" rtlCol="0">
            <a:spAutoFit/>
          </a:bodyPr>
          <a:lstStyle/>
          <a:p>
            <a:r>
              <a:rPr lang="da-DK" sz="1000" b="1" dirty="0" err="1">
                <a:effectLst>
                  <a:outerShdw blurRad="38100" dist="38100" dir="2700000" algn="tl">
                    <a:srgbClr val="000000">
                      <a:alpha val="43137"/>
                    </a:srgbClr>
                  </a:outerShdw>
                </a:effectLst>
              </a:rPr>
              <a:t>Groomingens</a:t>
            </a:r>
            <a:r>
              <a:rPr lang="da-DK" sz="1000" b="1" dirty="0">
                <a:effectLst>
                  <a:outerShdw blurRad="38100" dist="38100" dir="2700000" algn="tl">
                    <a:srgbClr val="000000">
                      <a:alpha val="43137"/>
                    </a:srgbClr>
                  </a:outerShdw>
                </a:effectLst>
              </a:rPr>
              <a:t> 7 faser:</a:t>
            </a:r>
          </a:p>
          <a:p>
            <a:r>
              <a:rPr lang="da-DK" sz="1000" b="1" dirty="0">
                <a:effectLst>
                  <a:outerShdw blurRad="38100" dist="38100" dir="2700000" algn="tl">
                    <a:srgbClr val="000000">
                      <a:alpha val="43137"/>
                    </a:srgbClr>
                  </a:outerShdw>
                </a:effectLst>
              </a:rPr>
              <a:t>1: Den kontaktskabende fase</a:t>
            </a:r>
          </a:p>
          <a:p>
            <a:r>
              <a:rPr lang="da-DK" sz="1000" i="1" dirty="0">
                <a:effectLst>
                  <a:outerShdw blurRad="38100" dist="38100" dir="2700000" algn="tl">
                    <a:srgbClr val="000000">
                      <a:alpha val="43137"/>
                    </a:srgbClr>
                  </a:outerShdw>
                </a:effectLst>
              </a:rPr>
              <a:t>- Afhængigt af målgruppe/metode for krænker, udvælges ofret.</a:t>
            </a:r>
            <a:endParaRPr lang="da-DK" sz="1000" b="1" dirty="0">
              <a:effectLst>
                <a:outerShdw blurRad="38100" dist="38100" dir="2700000" algn="tl">
                  <a:srgbClr val="000000">
                    <a:alpha val="43137"/>
                  </a:srgbClr>
                </a:outerShdw>
              </a:effectLst>
            </a:endParaRPr>
          </a:p>
          <a:p>
            <a:r>
              <a:rPr lang="da-DK" sz="1000" b="1" dirty="0">
                <a:effectLst>
                  <a:outerShdw blurRad="38100" dist="38100" dir="2700000" algn="tl">
                    <a:srgbClr val="000000">
                      <a:alpha val="43137"/>
                    </a:srgbClr>
                  </a:outerShdw>
                </a:effectLst>
              </a:rPr>
              <a:t>2: Opbygning af venskab</a:t>
            </a:r>
          </a:p>
          <a:p>
            <a:r>
              <a:rPr lang="da-DK" sz="1000" i="1" dirty="0">
                <a:effectLst>
                  <a:outerShdw blurRad="38100" dist="38100" dir="2700000" algn="tl">
                    <a:srgbClr val="000000">
                      <a:alpha val="43137"/>
                    </a:srgbClr>
                  </a:outerShdw>
                </a:effectLst>
              </a:rPr>
              <a:t>- Krænker forsøger at afdække de problemstillinger som ofret tumler med og opbygge en tillidsrelation. Kan vare dage eller måneder. Der stilles ingen/få modkrav til denne opmærksomhed fra krænker i denne fase </a:t>
            </a:r>
            <a:endParaRPr lang="da-DK" sz="1000" b="1" dirty="0">
              <a:effectLst>
                <a:outerShdw blurRad="38100" dist="38100" dir="2700000" algn="tl">
                  <a:srgbClr val="000000">
                    <a:alpha val="43137"/>
                  </a:srgbClr>
                </a:outerShdw>
              </a:effectLst>
            </a:endParaRPr>
          </a:p>
          <a:p>
            <a:r>
              <a:rPr lang="da-DK" sz="1000" b="1" dirty="0">
                <a:effectLst>
                  <a:outerShdw blurRad="38100" dist="38100" dir="2700000" algn="tl">
                    <a:srgbClr val="000000">
                      <a:alpha val="43137"/>
                    </a:srgbClr>
                  </a:outerShdw>
                </a:effectLst>
              </a:rPr>
              <a:t>3: Risikovurdering</a:t>
            </a:r>
          </a:p>
          <a:p>
            <a:r>
              <a:rPr lang="da-DK" sz="1000" i="1" dirty="0">
                <a:effectLst>
                  <a:outerShdw blurRad="38100" dist="38100" dir="2700000" algn="tl">
                    <a:srgbClr val="000000">
                      <a:alpha val="43137"/>
                    </a:srgbClr>
                  </a:outerShdw>
                </a:effectLst>
              </a:rPr>
              <a:t>- Krænker forsøger at bevæge samtaler med offer væk fra offentligt tilgængelige steder (f.eks. fra chat-fora til sms eller lign.)</a:t>
            </a:r>
            <a:endParaRPr lang="da-DK" sz="1000" b="1" dirty="0">
              <a:effectLst>
                <a:outerShdw blurRad="38100" dist="38100" dir="2700000" algn="tl">
                  <a:srgbClr val="000000">
                    <a:alpha val="43137"/>
                  </a:srgbClr>
                </a:outerShdw>
              </a:effectLst>
            </a:endParaRPr>
          </a:p>
          <a:p>
            <a:r>
              <a:rPr lang="da-DK" sz="1000" b="1" dirty="0">
                <a:effectLst>
                  <a:outerShdw blurRad="38100" dist="38100" dir="2700000" algn="tl">
                    <a:srgbClr val="000000">
                      <a:alpha val="43137"/>
                    </a:srgbClr>
                  </a:outerShdw>
                </a:effectLst>
              </a:rPr>
              <a:t>4: ”Den eneste ene” fasen</a:t>
            </a:r>
          </a:p>
          <a:p>
            <a:r>
              <a:rPr lang="da-DK" sz="1000" i="1" dirty="0">
                <a:effectLst>
                  <a:outerShdw blurRad="38100" dist="38100" dir="2700000" algn="tl">
                    <a:srgbClr val="000000">
                      <a:alpha val="43137"/>
                    </a:srgbClr>
                  </a:outerShdw>
                </a:effectLst>
              </a:rPr>
              <a:t>- Krænker forsøger at fastholde den følelsesmæssige afhængighed hos offer ved at begynde at stille krav for forsat kontakt/reagerer voldsomt på afvisning og lign.. (for at spille på ofrets frygt for at miste betydende relationer) </a:t>
            </a:r>
            <a:endParaRPr lang="da-DK" sz="1000" b="1" dirty="0">
              <a:effectLst>
                <a:outerShdw blurRad="38100" dist="38100" dir="2700000" algn="tl">
                  <a:srgbClr val="000000">
                    <a:alpha val="43137"/>
                  </a:srgbClr>
                </a:outerShdw>
              </a:effectLst>
            </a:endParaRPr>
          </a:p>
          <a:p>
            <a:r>
              <a:rPr lang="da-DK" sz="1000" b="1" dirty="0">
                <a:effectLst>
                  <a:outerShdw blurRad="38100" dist="38100" dir="2700000" algn="tl">
                    <a:srgbClr val="000000">
                      <a:alpha val="43137"/>
                    </a:srgbClr>
                  </a:outerShdw>
                </a:effectLst>
              </a:rPr>
              <a:t>5: Introduktion til seksuelle emner</a:t>
            </a:r>
          </a:p>
          <a:p>
            <a:r>
              <a:rPr lang="da-DK" sz="1000" i="1" dirty="0">
                <a:effectLst>
                  <a:outerShdw blurRad="38100" dist="38100" dir="2700000" algn="tl">
                    <a:srgbClr val="000000">
                      <a:alpha val="43137"/>
                    </a:srgbClr>
                  </a:outerShdw>
                </a:effectLst>
              </a:rPr>
              <a:t>- Starter ofte med at være uskyldige/naive seksuelle emner, for så gradvist at blive mere eksplicitte emner. Barnet ”bearbejdes” til senere at deltage i seksuelle aktiviteter. </a:t>
            </a:r>
            <a:endParaRPr lang="da-DK" sz="1000" b="1" dirty="0">
              <a:effectLst>
                <a:outerShdw blurRad="38100" dist="38100" dir="2700000" algn="tl">
                  <a:srgbClr val="000000">
                    <a:alpha val="43137"/>
                  </a:srgbClr>
                </a:outerShdw>
              </a:effectLst>
            </a:endParaRPr>
          </a:p>
          <a:p>
            <a:r>
              <a:rPr lang="da-DK" sz="1000" b="1" dirty="0">
                <a:effectLst>
                  <a:outerShdw blurRad="38100" dist="38100" dir="2700000" algn="tl">
                    <a:srgbClr val="000000">
                      <a:alpha val="43137"/>
                    </a:srgbClr>
                  </a:outerShdw>
                </a:effectLst>
              </a:rPr>
              <a:t>6: Det seksuelle overgreb </a:t>
            </a:r>
          </a:p>
          <a:p>
            <a:r>
              <a:rPr lang="da-DK" sz="1000" i="1" dirty="0">
                <a:effectLst>
                  <a:outerShdw blurRad="38100" dist="38100" dir="2700000" algn="tl">
                    <a:srgbClr val="000000">
                      <a:alpha val="43137"/>
                    </a:srgbClr>
                  </a:outerShdw>
                </a:effectLst>
              </a:rPr>
              <a:t>- Udføres når der er skabt en tilstrækkelig afhængighed hos ofret. Kan være alle former for seksuel aktivitet fra blufærdighedskrænkelse via digitale medier til voldtægt i det virkelige liv. Barnet kan acceptere at mødes fysisk, fordi truslen om at miste relationen kan veje tungt, hvis barnet ikke har andre gode voksenrelationer.</a:t>
            </a:r>
            <a:endParaRPr lang="da-DK" sz="1000" b="1" dirty="0">
              <a:effectLst>
                <a:outerShdw blurRad="38100" dist="38100" dir="2700000" algn="tl">
                  <a:srgbClr val="000000">
                    <a:alpha val="43137"/>
                  </a:srgbClr>
                </a:outerShdw>
              </a:effectLst>
            </a:endParaRPr>
          </a:p>
          <a:p>
            <a:r>
              <a:rPr lang="da-DK" sz="1000" b="1" dirty="0">
                <a:effectLst>
                  <a:outerShdw blurRad="38100" dist="38100" dir="2700000" algn="tl">
                    <a:srgbClr val="000000">
                      <a:alpha val="43137"/>
                    </a:srgbClr>
                  </a:outerShdw>
                </a:effectLst>
              </a:rPr>
              <a:t>7: Bevarelse af hemmeligheden</a:t>
            </a:r>
          </a:p>
          <a:p>
            <a:r>
              <a:rPr lang="da-DK" sz="1000" i="1" dirty="0">
                <a:effectLst>
                  <a:outerShdw blurRad="38100" dist="38100" dir="2700000" algn="tl">
                    <a:srgbClr val="000000">
                      <a:alpha val="43137"/>
                    </a:srgbClr>
                  </a:outerShdw>
                </a:effectLst>
              </a:rPr>
              <a:t>- Når overgrebet er udført forsøger krænker som regel at tvinge ofret til tavshed, f.eks. ved trusler eller ved at overbevise vedkommende om at ingen vil tro dem eller vil være ligeglade og lign.</a:t>
            </a:r>
            <a:r>
              <a:rPr lang="da-DK" sz="1000" b="1" i="1" dirty="0">
                <a:effectLst>
                  <a:outerShdw blurRad="38100" dist="38100" dir="2700000" algn="tl">
                    <a:srgbClr val="000000">
                      <a:alpha val="43137"/>
                    </a:srgbClr>
                  </a:outerShdw>
                </a:effectLst>
              </a:rPr>
              <a:t>  </a:t>
            </a:r>
            <a:endParaRPr lang="da-DK" sz="1000" b="1" dirty="0">
              <a:effectLst>
                <a:outerShdw blurRad="38100" dist="38100" dir="2700000" algn="tl">
                  <a:srgbClr val="000000">
                    <a:alpha val="43137"/>
                  </a:srgbClr>
                </a:outerShdw>
              </a:effectLst>
            </a:endParaRPr>
          </a:p>
          <a:p>
            <a:r>
              <a:rPr lang="da-DK" sz="1000" b="1" dirty="0">
                <a:effectLst>
                  <a:outerShdw blurRad="38100" dist="38100" dir="2700000" algn="tl">
                    <a:srgbClr val="000000">
                      <a:alpha val="43137"/>
                    </a:srgbClr>
                  </a:outerShdw>
                </a:effectLst>
              </a:rPr>
              <a:t>Grooming foregår ikke nødvendigvis i overnævnte rækkefølge!  </a:t>
            </a:r>
            <a:br>
              <a:rPr lang="da-DK" sz="1050" b="1" dirty="0">
                <a:effectLst>
                  <a:outerShdw blurRad="38100" dist="38100" dir="2700000" algn="tl">
                    <a:srgbClr val="000000">
                      <a:alpha val="43137"/>
                    </a:srgbClr>
                  </a:outerShdw>
                </a:effectLst>
              </a:rPr>
            </a:br>
            <a:endParaRPr lang="da-DK" sz="1050" b="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(Kilde: Red Barnet v. cand. </a:t>
            </a:r>
            <a:r>
              <a:rPr lang="da-DK" sz="900" i="1" dirty="0" err="1">
                <a:effectLst>
                  <a:outerShdw blurRad="38100" dist="38100" dir="2700000" algn="tl">
                    <a:srgbClr val="000000">
                      <a:alpha val="43137"/>
                    </a:srgbClr>
                  </a:outerShdw>
                </a:effectLst>
              </a:rPr>
              <a:t>psyk</a:t>
            </a:r>
            <a:r>
              <a:rPr lang="da-DK" sz="900" i="1" dirty="0">
                <a:effectLst>
                  <a:outerShdw blurRad="38100" dist="38100" dir="2700000" algn="tl">
                    <a:srgbClr val="000000">
                      <a:alpha val="43137"/>
                    </a:srgbClr>
                  </a:outerShdw>
                </a:effectLst>
              </a:rPr>
              <a:t>. Kuno Sørensen</a:t>
            </a:r>
            <a:r>
              <a:rPr lang="da-DK" sz="1050" dirty="0">
                <a:effectLst>
                  <a:outerShdw blurRad="38100" dist="38100" dir="2700000" algn="tl">
                    <a:srgbClr val="000000">
                      <a:alpha val="43137"/>
                    </a:srgbClr>
                  </a:outerShdw>
                </a:effectLst>
              </a:rPr>
              <a:t>) </a:t>
            </a:r>
          </a:p>
        </p:txBody>
      </p:sp>
      <p:sp>
        <p:nvSpPr>
          <p:cNvPr id="8" name="Tekstfelt 7"/>
          <p:cNvSpPr txBox="1"/>
          <p:nvPr/>
        </p:nvSpPr>
        <p:spPr>
          <a:xfrm>
            <a:off x="251520" y="908720"/>
            <a:ext cx="3872416" cy="369332"/>
          </a:xfrm>
          <a:prstGeom prst="rect">
            <a:avLst/>
          </a:prstGeom>
          <a:noFill/>
        </p:spPr>
        <p:txBody>
          <a:bodyPr wrap="square" rtlCol="0">
            <a:spAutoFit/>
          </a:bodyPr>
          <a:lstStyle/>
          <a:p>
            <a:r>
              <a:rPr lang="da-DK" b="1" dirty="0">
                <a:effectLst>
                  <a:outerShdw blurRad="38100" dist="38100" dir="2700000" algn="tl">
                    <a:srgbClr val="000000">
                      <a:alpha val="43137"/>
                    </a:srgbClr>
                  </a:outerShdw>
                </a:effectLst>
              </a:rPr>
              <a:t>Grooming fortsat: </a:t>
            </a:r>
          </a:p>
        </p:txBody>
      </p:sp>
    </p:spTree>
    <p:extLst>
      <p:ext uri="{BB962C8B-B14F-4D97-AF65-F5344CB8AC3E}">
        <p14:creationId xmlns:p14="http://schemas.microsoft.com/office/powerpoint/2010/main" val="1151757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504056"/>
          </a:xfrm>
        </p:spPr>
        <p:txBody>
          <a:bodyPr/>
          <a:lstStyle/>
          <a:p>
            <a:r>
              <a:rPr lang="da-DK" sz="3200" b="1" dirty="0">
                <a:effectLst>
                  <a:outerShdw blurRad="38100" dist="38100" dir="2700000" algn="tl">
                    <a:srgbClr val="000000">
                      <a:alpha val="43137"/>
                    </a:srgbClr>
                  </a:outerShdw>
                </a:effectLst>
              </a:rPr>
              <a:t>Primær forebyggelse</a:t>
            </a:r>
          </a:p>
        </p:txBody>
      </p:sp>
      <p:sp>
        <p:nvSpPr>
          <p:cNvPr id="6" name="Tekstfelt 5"/>
          <p:cNvSpPr txBox="1"/>
          <p:nvPr/>
        </p:nvSpPr>
        <p:spPr>
          <a:xfrm>
            <a:off x="827584" y="1628800"/>
            <a:ext cx="7560840" cy="2354491"/>
          </a:xfrm>
          <a:prstGeom prst="rect">
            <a:avLst/>
          </a:prstGeom>
          <a:noFill/>
        </p:spPr>
        <p:txBody>
          <a:bodyPr wrap="square" rtlCol="0">
            <a:spAutoFit/>
          </a:bodyPr>
          <a:lstStyle/>
          <a:p>
            <a:r>
              <a:rPr lang="da-DK" sz="1050" dirty="0"/>
              <a:t>For at vi som fagpersoner kan levere en forebyggende indsats imod vold og overgreb på børn, er det nødvendigt at vi er opmærksomme på hvilke faktorer der virker i en forebyggende indsats. </a:t>
            </a:r>
          </a:p>
          <a:p>
            <a:endParaRPr lang="da-DK" sz="1050" dirty="0"/>
          </a:p>
          <a:p>
            <a:r>
              <a:rPr lang="da-DK" sz="1050" dirty="0"/>
              <a:t>Den forebyggende indsats har tre niveauer. </a:t>
            </a:r>
          </a:p>
          <a:p>
            <a:endParaRPr lang="da-DK" sz="1050" dirty="0"/>
          </a:p>
          <a:p>
            <a:r>
              <a:rPr lang="da-DK" sz="1050" b="1" dirty="0"/>
              <a:t>- Det organisatoriske niveau</a:t>
            </a:r>
          </a:p>
          <a:p>
            <a:endParaRPr lang="da-DK" sz="1050" dirty="0"/>
          </a:p>
          <a:p>
            <a:r>
              <a:rPr lang="da-DK" sz="1050" b="1" dirty="0"/>
              <a:t>- Det faglige niveau</a:t>
            </a:r>
          </a:p>
          <a:p>
            <a:endParaRPr lang="da-DK" sz="1050" dirty="0"/>
          </a:p>
          <a:p>
            <a:r>
              <a:rPr lang="da-DK" sz="1050" b="1" dirty="0"/>
              <a:t>- Det personlige niveau</a:t>
            </a:r>
          </a:p>
          <a:p>
            <a:pPr marL="171450" indent="-171450">
              <a:buFontTx/>
              <a:buChar char="-"/>
            </a:pPr>
            <a:endParaRPr lang="da-DK" sz="1050" dirty="0"/>
          </a:p>
          <a:p>
            <a:r>
              <a:rPr lang="da-DK" sz="1050" dirty="0"/>
              <a:t>På de følgende sider kan du læse om, hvad der specifikt kan arbejdes med på hvert af disse niveauer.</a:t>
            </a:r>
          </a:p>
          <a:p>
            <a:endParaRPr lang="da-DK" sz="1050" dirty="0"/>
          </a:p>
          <a:p>
            <a:r>
              <a:rPr lang="da-DK" sz="1050" dirty="0"/>
              <a:t>Til sidst i afsnittet kan du læse om nogle af de særlige risikofaktorer, der bør holdes øje med i det forebyggende arbejde.</a:t>
            </a:r>
          </a:p>
        </p:txBody>
      </p:sp>
    </p:spTree>
    <p:extLst>
      <p:ext uri="{BB962C8B-B14F-4D97-AF65-F5344CB8AC3E}">
        <p14:creationId xmlns:p14="http://schemas.microsoft.com/office/powerpoint/2010/main" val="26112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360040"/>
          </a:xfrm>
        </p:spPr>
        <p:txBody>
          <a:bodyPr/>
          <a:lstStyle/>
          <a:p>
            <a:r>
              <a:rPr lang="da-DK" sz="1800" b="1" dirty="0">
                <a:effectLst>
                  <a:outerShdw blurRad="38100" dist="38100" dir="2700000" algn="tl">
                    <a:srgbClr val="000000">
                      <a:alpha val="43137"/>
                    </a:srgbClr>
                  </a:outerShdw>
                </a:effectLst>
              </a:rPr>
              <a:t>Forebyggelse på det organisatoriske niveau</a:t>
            </a:r>
          </a:p>
        </p:txBody>
      </p:sp>
      <p:sp>
        <p:nvSpPr>
          <p:cNvPr id="3" name="Tekstfelt 2"/>
          <p:cNvSpPr txBox="1"/>
          <p:nvPr/>
        </p:nvSpPr>
        <p:spPr>
          <a:xfrm>
            <a:off x="323528" y="1556792"/>
            <a:ext cx="2304256" cy="3323987"/>
          </a:xfrm>
          <a:prstGeom prst="rect">
            <a:avLst/>
          </a:prstGeom>
          <a:noFill/>
        </p:spPr>
        <p:txBody>
          <a:bodyPr wrap="square" rtlCol="0">
            <a:spAutoFit/>
          </a:bodyPr>
          <a:lstStyle/>
          <a:p>
            <a:r>
              <a:rPr lang="da-DK" sz="1050" dirty="0"/>
              <a:t>På det organisatoriske niveau handler forebyggelse primært om at skabe en fælles struktur for, hvordan vi arbejder med vold og seksuelle overgreb imod børn. Denne beredskabsplan er ét af elementerne i denne indsats, da den sigter imod at skabe fælles retningslinjer for handling og at give en overordnet forståelse af problemstillingerne på området. </a:t>
            </a:r>
          </a:p>
          <a:p>
            <a:endParaRPr lang="da-DK" sz="1050" dirty="0"/>
          </a:p>
          <a:p>
            <a:r>
              <a:rPr lang="da-DK" sz="1050" dirty="0"/>
              <a:t>Udover beredskabsplanen er det dog også vigtigt, at hver enkelt institution og skole udarbejder specifikke lokale retningslinjer og værdisæt omkring emner, som det ses i boksen til højre. </a:t>
            </a:r>
          </a:p>
          <a:p>
            <a:endParaRPr lang="da-DK" sz="1050" dirty="0"/>
          </a:p>
          <a:p>
            <a:r>
              <a:rPr lang="da-DK" sz="1050" dirty="0"/>
              <a:t>Der er behov for løbende at opdatere og drøfte retningslinjerne så de er relevante og kan anvendes i praksis</a:t>
            </a:r>
          </a:p>
        </p:txBody>
      </p:sp>
      <p:sp>
        <p:nvSpPr>
          <p:cNvPr id="4" name="Tekstfelt 3"/>
          <p:cNvSpPr txBox="1"/>
          <p:nvPr/>
        </p:nvSpPr>
        <p:spPr>
          <a:xfrm>
            <a:off x="2843808" y="1556792"/>
            <a:ext cx="5832648" cy="3993401"/>
          </a:xfrm>
          <a:prstGeom prst="rect">
            <a:avLst/>
          </a:prstGeom>
          <a:solidFill>
            <a:schemeClr val="accent6"/>
          </a:solidFill>
        </p:spPr>
        <p:txBody>
          <a:bodyPr wrap="square" rtlCol="0">
            <a:spAutoFit/>
          </a:bodyPr>
          <a:lstStyle/>
          <a:p>
            <a:r>
              <a:rPr lang="da-DK" sz="1050" b="1" dirty="0"/>
              <a:t>Eksempler på spørgsmål til den overordnende værdipolitik: </a:t>
            </a:r>
          </a:p>
          <a:p>
            <a:endParaRPr lang="da-DK" sz="900" i="1" dirty="0"/>
          </a:p>
          <a:p>
            <a:r>
              <a:rPr lang="da-DK" sz="900" b="1" i="1" dirty="0"/>
              <a:t>Har I et formuleret værdigrundlag?</a:t>
            </a:r>
            <a:endParaRPr lang="da-DK" sz="900" b="1" dirty="0"/>
          </a:p>
          <a:p>
            <a:r>
              <a:rPr lang="da-DK" sz="900" dirty="0"/>
              <a:t>Hvis ja: 	Hvordan understøtter de regler, normer og aftaler, I har på jeres institution eller skole, de fælles 	værdier? </a:t>
            </a:r>
          </a:p>
          <a:p>
            <a:r>
              <a:rPr lang="da-DK" sz="900" dirty="0"/>
              <a:t>	Hvordan kobler forebyggelsen af seksuelle overgreb og vold sig til jeres værdigrundlag? </a:t>
            </a:r>
          </a:p>
          <a:p>
            <a:r>
              <a:rPr lang="da-DK" sz="900" b="1" i="1" dirty="0"/>
              <a:t>Har I en overordnet politik til forebyggelse af vold og seksuelle overgreb? </a:t>
            </a:r>
            <a:endParaRPr lang="da-DK" sz="900" b="1" dirty="0"/>
          </a:p>
          <a:p>
            <a:r>
              <a:rPr lang="da-DK" sz="900" dirty="0"/>
              <a:t>Hvis ja:	Hvad består den af? </a:t>
            </a:r>
          </a:p>
          <a:p>
            <a:r>
              <a:rPr lang="da-DK" sz="900" dirty="0"/>
              <a:t>	Er der områder, hvor der er behov for at udvikle yderligere? Er der fx klarhed over, hvordan I vil 	forholde jer, hvis I får mistanke om overgreb?</a:t>
            </a:r>
          </a:p>
          <a:p>
            <a:r>
              <a:rPr lang="da-DK" sz="900" dirty="0"/>
              <a:t>	Er der behov for et skriftligt beredskab? </a:t>
            </a:r>
          </a:p>
          <a:p>
            <a:r>
              <a:rPr lang="da-DK" sz="900" dirty="0"/>
              <a:t>	Er der forhold i de fysiske rammer, der øger risikoen for overgreb?</a:t>
            </a:r>
          </a:p>
          <a:p>
            <a:r>
              <a:rPr lang="da-DK" sz="900" b="1" i="1" dirty="0"/>
              <a:t>Har I tydelige fælles regler, aftaler og normer, som er væsentlige for forebyggelsen af vold og seksuelle overgreb?    </a:t>
            </a:r>
            <a:r>
              <a:rPr lang="da-DK" sz="900" dirty="0"/>
              <a:t>Hvis ja: 	Hvordan er de fælles regler, aftaler og normer beskrevet? </a:t>
            </a:r>
          </a:p>
          <a:p>
            <a:r>
              <a:rPr lang="da-DK" sz="900" dirty="0"/>
              <a:t>	Er de formuleret i en skriftlig politik? </a:t>
            </a:r>
          </a:p>
          <a:p>
            <a:r>
              <a:rPr lang="da-DK" sz="900" dirty="0"/>
              <a:t>	Hvilke regler, aftaler og normer er relevante, når det drejer sig om forebyggelse af vold og 	seksuelle overgreb? </a:t>
            </a:r>
          </a:p>
          <a:p>
            <a:r>
              <a:rPr lang="da-DK" sz="900" dirty="0"/>
              <a:t>	Hvilke skrevne og uskrevne regler er der fx i forhold til samværs- og omgangsformer mellem 	voksne og børn og 	børnene imellem? </a:t>
            </a:r>
          </a:p>
          <a:p>
            <a:r>
              <a:rPr lang="da-DK" sz="900" b="1" i="1" dirty="0"/>
              <a:t>Har I løbende en åben dialog på skolen eller i institutionen om forebyggelsen af vold og seksuelle overgreb? </a:t>
            </a:r>
            <a:r>
              <a:rPr lang="da-DK" sz="900" dirty="0"/>
              <a:t>	Hvordan sikrer I, at der løbende er fokus på at italesætte regler, aftaler og normer, som er 	væsentlige for forebyggelsen af vold og seksuelle overgreb? </a:t>
            </a:r>
          </a:p>
          <a:p>
            <a:r>
              <a:rPr lang="da-DK" sz="900" dirty="0"/>
              <a:t>	Har I fx fastsat, hvor ofte og i hvilket regi I vil drøfte disse? </a:t>
            </a:r>
          </a:p>
          <a:p>
            <a:r>
              <a:rPr lang="da-DK" sz="900" dirty="0"/>
              <a:t>	Hvordan understøtter I en åben dialogorienteret tilgang i 	det daglige? </a:t>
            </a:r>
          </a:p>
          <a:p>
            <a:r>
              <a:rPr lang="da-DK" sz="900" b="1" i="1" dirty="0"/>
              <a:t>Samler I løbende op på koblingen mellem de fælles værdier, regler og normer og den daglige praksis? </a:t>
            </a:r>
            <a:r>
              <a:rPr lang="da-DK" sz="900" dirty="0"/>
              <a:t>	Hvordan er forholdet mellem formelle og uformelle regler?</a:t>
            </a:r>
          </a:p>
          <a:p>
            <a:r>
              <a:rPr lang="da-DK" sz="900" dirty="0"/>
              <a:t>	Afspejler den daglige pædagogiske praksis de fælles værdier, regler og normer? </a:t>
            </a:r>
          </a:p>
          <a:p>
            <a:r>
              <a:rPr lang="da-DK" sz="900" dirty="0"/>
              <a:t>	Lad evt. konkrete erfaringer og episoder danne grundlag for en fælles diskussion.</a:t>
            </a:r>
          </a:p>
        </p:txBody>
      </p:sp>
    </p:spTree>
    <p:extLst>
      <p:ext uri="{BB962C8B-B14F-4D97-AF65-F5344CB8AC3E}">
        <p14:creationId xmlns:p14="http://schemas.microsoft.com/office/powerpoint/2010/main" val="186418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360040"/>
          </a:xfrm>
        </p:spPr>
        <p:txBody>
          <a:bodyPr/>
          <a:lstStyle/>
          <a:p>
            <a:r>
              <a:rPr lang="da-DK" sz="1800" b="1" dirty="0">
                <a:effectLst>
                  <a:outerShdw blurRad="38100" dist="38100" dir="2700000" algn="tl">
                    <a:srgbClr val="000000">
                      <a:alpha val="43137"/>
                    </a:srgbClr>
                  </a:outerShdw>
                </a:effectLst>
              </a:rPr>
              <a:t>Forebyggelse på det organisatoriske niveau (fortsat)</a:t>
            </a:r>
          </a:p>
        </p:txBody>
      </p:sp>
      <p:sp>
        <p:nvSpPr>
          <p:cNvPr id="4" name="Tekstfelt 3"/>
          <p:cNvSpPr txBox="1"/>
          <p:nvPr/>
        </p:nvSpPr>
        <p:spPr>
          <a:xfrm>
            <a:off x="616128" y="1772816"/>
            <a:ext cx="2158008" cy="3170099"/>
          </a:xfrm>
          <a:prstGeom prst="rect">
            <a:avLst/>
          </a:prstGeom>
          <a:noFill/>
        </p:spPr>
        <p:txBody>
          <a:bodyPr wrap="square" rtlCol="0">
            <a:spAutoFit/>
          </a:bodyPr>
          <a:lstStyle/>
          <a:p>
            <a:r>
              <a:rPr lang="da-DK" sz="1000" dirty="0"/>
              <a:t>Udover det overordnede værdipolitiske element i forebyggelsen, er det også nødvendigt at få sat fokus på de konkrete regler på en institution. </a:t>
            </a:r>
          </a:p>
          <a:p>
            <a:endParaRPr lang="da-DK" sz="1000" dirty="0"/>
          </a:p>
          <a:p>
            <a:r>
              <a:rPr lang="da-DK" sz="1000" dirty="0"/>
              <a:t>Regler for samvær mellem børn og voksne, samt børn og børn imellem, hvor, hvornår og hvordan sociale medier må bruges, hvornår det er okay at tale om seksualitet og meget mere. Alle disse emner kan, på godt og ondt, være med til at skabe rammer som både institutionens personale og børnene kan navigere i. Dette kan have en forebyggende effekt ved, at børnene lærer om hvordan man har (gode) grænser, som de kan tage med sig videre ud i livet. </a:t>
            </a:r>
          </a:p>
        </p:txBody>
      </p:sp>
      <p:sp>
        <p:nvSpPr>
          <p:cNvPr id="5" name="Tekstfelt 4"/>
          <p:cNvSpPr txBox="1"/>
          <p:nvPr/>
        </p:nvSpPr>
        <p:spPr>
          <a:xfrm>
            <a:off x="2987824" y="1772816"/>
            <a:ext cx="5760640" cy="4408899"/>
          </a:xfrm>
          <a:prstGeom prst="rect">
            <a:avLst/>
          </a:prstGeom>
          <a:solidFill>
            <a:schemeClr val="accent6"/>
          </a:solidFill>
        </p:spPr>
        <p:txBody>
          <a:bodyPr wrap="square" rtlCol="0">
            <a:spAutoFit/>
          </a:bodyPr>
          <a:lstStyle/>
          <a:p>
            <a:r>
              <a:rPr lang="da-DK" sz="1050" b="1" dirty="0">
                <a:effectLst>
                  <a:outerShdw blurRad="38100" dist="38100" dir="2700000" algn="tl">
                    <a:srgbClr val="000000">
                      <a:alpha val="43137"/>
                    </a:srgbClr>
                  </a:outerShdw>
                </a:effectLst>
              </a:rPr>
              <a:t>Eksempler på spørgsmål til specifikke regler på institutionen:</a:t>
            </a:r>
          </a:p>
          <a:p>
            <a:endParaRPr lang="da-DK" sz="900" b="1" dirty="0"/>
          </a:p>
          <a:p>
            <a:r>
              <a:rPr lang="da-DK" sz="900" b="1" dirty="0"/>
              <a:t>Om seksualitet:</a:t>
            </a:r>
          </a:p>
          <a:p>
            <a:pPr marL="171450" indent="-171450">
              <a:buFont typeface="Arial" panose="020B0604020202020204" pitchFamily="34" charset="0"/>
              <a:buChar char="•"/>
            </a:pPr>
            <a:r>
              <a:rPr lang="da-DK" sz="900" i="1" dirty="0"/>
              <a:t>Har vi her på institutionen den nødvendige viden om børns seksualitet?</a:t>
            </a:r>
          </a:p>
          <a:p>
            <a:pPr marL="171450" indent="-171450">
              <a:buFont typeface="Arial" panose="020B0604020202020204" pitchFamily="34" charset="0"/>
              <a:buChar char="•"/>
            </a:pPr>
            <a:r>
              <a:rPr lang="da-DK" sz="900" i="1" dirty="0"/>
              <a:t>Hvordan snakker vi om børns seksualitet? Hvilke ord bruger vi?</a:t>
            </a:r>
          </a:p>
          <a:p>
            <a:pPr marL="171450" indent="-171450">
              <a:buFont typeface="Arial" panose="020B0604020202020204" pitchFamily="34" charset="0"/>
              <a:buChar char="•"/>
            </a:pPr>
            <a:r>
              <a:rPr lang="da-DK" sz="900" i="1" dirty="0"/>
              <a:t>Hvordan håndterer og snakker vi om det, hvis et barn har en seksuelt grænseoverskridende adfærd?</a:t>
            </a:r>
          </a:p>
          <a:p>
            <a:pPr marL="171450" indent="-171450">
              <a:buFont typeface="Arial" panose="020B0604020202020204" pitchFamily="34" charset="0"/>
              <a:buChar char="•"/>
            </a:pPr>
            <a:r>
              <a:rPr lang="da-DK" sz="900" i="1" dirty="0"/>
              <a:t>Hvordan håndterer vi det, hvis vi oplever, at en voksen udviser en grænseoverskridende adfærd overfor et barn?</a:t>
            </a:r>
          </a:p>
          <a:p>
            <a:pPr marL="171450" indent="-171450">
              <a:buFont typeface="Arial" panose="020B0604020202020204" pitchFamily="34" charset="0"/>
              <a:buChar char="•"/>
            </a:pPr>
            <a:r>
              <a:rPr lang="da-DK" sz="900" i="1" dirty="0"/>
              <a:t>Hvad er acceptabel påklædning her hos os?</a:t>
            </a:r>
          </a:p>
          <a:p>
            <a:endParaRPr lang="da-DK" sz="900" dirty="0"/>
          </a:p>
          <a:p>
            <a:r>
              <a:rPr lang="da-DK" sz="900" b="1" dirty="0"/>
              <a:t>Om vold:</a:t>
            </a:r>
          </a:p>
          <a:p>
            <a:pPr marL="171450" indent="-171450">
              <a:buFont typeface="Arial" panose="020B0604020202020204" pitchFamily="34" charset="0"/>
              <a:buChar char="•"/>
            </a:pPr>
            <a:r>
              <a:rPr lang="da-DK" sz="900" i="1" dirty="0"/>
              <a:t>Har vi en fælles holdning til vold?</a:t>
            </a:r>
          </a:p>
          <a:p>
            <a:pPr marL="171450" indent="-171450">
              <a:buFont typeface="Arial" panose="020B0604020202020204" pitchFamily="34" charset="0"/>
              <a:buChar char="•"/>
            </a:pPr>
            <a:r>
              <a:rPr lang="da-DK" sz="900" i="1" dirty="0"/>
              <a:t>Hvornår er der tale om, at forældre udøver vold mod deres barn?</a:t>
            </a:r>
          </a:p>
          <a:p>
            <a:pPr marL="171450" indent="-171450">
              <a:buFont typeface="Arial" panose="020B0604020202020204" pitchFamily="34" charset="0"/>
              <a:buChar char="•"/>
            </a:pPr>
            <a:r>
              <a:rPr lang="da-DK" sz="900" i="1" dirty="0"/>
              <a:t>Hvornår har vold en karakter, hvor vi skal reagere?</a:t>
            </a:r>
          </a:p>
          <a:p>
            <a:pPr marL="171450" indent="-171450">
              <a:buFont typeface="Arial" panose="020B0604020202020204" pitchFamily="34" charset="0"/>
              <a:buChar char="•"/>
            </a:pPr>
            <a:r>
              <a:rPr lang="da-DK" sz="900" i="1" dirty="0"/>
              <a:t>Kender børnene til deres rettigheder fx ift. fysisk afstraffelse?</a:t>
            </a:r>
          </a:p>
          <a:p>
            <a:endParaRPr lang="da-DK" sz="900" dirty="0"/>
          </a:p>
          <a:p>
            <a:r>
              <a:rPr lang="da-DK" sz="900" b="1" dirty="0"/>
              <a:t>Voksen/børn kontakt:</a:t>
            </a:r>
          </a:p>
          <a:p>
            <a:pPr marL="171450" indent="-171450">
              <a:buFont typeface="Arial" panose="020B0604020202020204" pitchFamily="34" charset="0"/>
              <a:buChar char="•"/>
            </a:pPr>
            <a:r>
              <a:rPr lang="da-DK" sz="900" i="1" dirty="0"/>
              <a:t>Hvornår, hvor og hvor længe er det i orden, at voksne er alene med børn/unge? </a:t>
            </a:r>
          </a:p>
          <a:p>
            <a:pPr marL="171450" indent="-171450">
              <a:buFont typeface="Arial" panose="020B0604020202020204" pitchFamily="34" charset="0"/>
              <a:buChar char="•"/>
            </a:pPr>
            <a:r>
              <a:rPr lang="da-DK" sz="900" i="1" dirty="0"/>
              <a:t>Kan vi sende nye medarbejdere alene på tur med børn/unge?</a:t>
            </a:r>
          </a:p>
          <a:p>
            <a:pPr marL="171450" indent="-171450">
              <a:buFont typeface="Arial" panose="020B0604020202020204" pitchFamily="34" charset="0"/>
              <a:buChar char="•"/>
            </a:pPr>
            <a:r>
              <a:rPr lang="da-DK" sz="900" i="1" dirty="0"/>
              <a:t>Har vi regler for hvem der sover sammen med børn/unge, og hvilke børn der sover sammen, når vi er på tur? Hvorfor? Hvorfor ikke?</a:t>
            </a:r>
          </a:p>
          <a:p>
            <a:pPr marL="171450" indent="-171450">
              <a:buFont typeface="Arial" panose="020B0604020202020204" pitchFamily="34" charset="0"/>
              <a:buChar char="•"/>
            </a:pPr>
            <a:r>
              <a:rPr lang="da-DK" sz="900" i="1" dirty="0"/>
              <a:t>Går man i bad/klæder om sammen med børn/unge?</a:t>
            </a:r>
          </a:p>
          <a:p>
            <a:pPr marL="171450" indent="-171450">
              <a:buFont typeface="Arial" panose="020B0604020202020204" pitchFamily="34" charset="0"/>
              <a:buChar char="•"/>
            </a:pPr>
            <a:r>
              <a:rPr lang="da-DK" sz="900" i="1" dirty="0"/>
              <a:t>Hvilket sprog og tone anvender vi voksne indbyrdes – og i forhold til børnene?</a:t>
            </a:r>
          </a:p>
          <a:p>
            <a:pPr marL="171450" indent="-171450">
              <a:buFont typeface="Arial" panose="020B0604020202020204" pitchFamily="34" charset="0"/>
              <a:buChar char="•"/>
            </a:pPr>
            <a:r>
              <a:rPr lang="da-DK" sz="900" i="1" dirty="0"/>
              <a:t>Er det i orden at give børn/unge kram? Kys? Hvorfor? Hvorfor ikke?</a:t>
            </a:r>
          </a:p>
          <a:p>
            <a:endParaRPr lang="da-DK" sz="900" dirty="0"/>
          </a:p>
          <a:p>
            <a:r>
              <a:rPr lang="da-DK" sz="900" b="1" dirty="0"/>
              <a:t>Omsætning af organisatoriske værdier i praksis:</a:t>
            </a:r>
          </a:p>
          <a:p>
            <a:pPr marL="171450" indent="-171450">
              <a:buFont typeface="Arial" panose="020B0604020202020204" pitchFamily="34" charset="0"/>
              <a:buChar char="•"/>
            </a:pPr>
            <a:r>
              <a:rPr lang="da-DK" sz="900" i="1" dirty="0"/>
              <a:t>Hvordan introduceres nye medarbejdere til vores normer for adfærd og omgangsformer?</a:t>
            </a:r>
          </a:p>
          <a:p>
            <a:pPr marL="171450" indent="-171450">
              <a:buFont typeface="Arial" panose="020B0604020202020204" pitchFamily="34" charset="0"/>
              <a:buChar char="•"/>
            </a:pPr>
            <a:r>
              <a:rPr lang="da-DK" sz="900" i="1" dirty="0"/>
              <a:t>Hvordan fortæller vi forældrene og andre samarbejdspartnere om vores normer for adfærd og omgangsformer?</a:t>
            </a:r>
          </a:p>
          <a:p>
            <a:pPr marL="171450" indent="-171450">
              <a:buFont typeface="Arial" panose="020B0604020202020204" pitchFamily="34" charset="0"/>
              <a:buChar char="•"/>
            </a:pPr>
            <a:r>
              <a:rPr lang="da-DK" sz="900" i="1" dirty="0"/>
              <a:t>Hvordan vil vi sikre omsætningen af de fælles normer i praksis således, at alle her på stedet kender til de fælles normer for adfærd og omgangsformer?</a:t>
            </a:r>
          </a:p>
          <a:p>
            <a:endParaRPr lang="da-DK" sz="900" dirty="0"/>
          </a:p>
          <a:p>
            <a:r>
              <a:rPr lang="da-DK" sz="900" i="1" dirty="0"/>
              <a:t>(Listen er ikke udtømmende. Find endeligt på flere relevante spørgsmål til jeres institution)</a:t>
            </a:r>
          </a:p>
        </p:txBody>
      </p:sp>
      <p:sp>
        <p:nvSpPr>
          <p:cNvPr id="6" name="Ellipse 5"/>
          <p:cNvSpPr/>
          <p:nvPr/>
        </p:nvSpPr>
        <p:spPr>
          <a:xfrm>
            <a:off x="613896" y="4970013"/>
            <a:ext cx="2160240" cy="1879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t>Vær opmærksom på at nye medarbejdere får indblik i beredskabsplanen og relevant viden omkring vold og overgreb samt risikofaktorer</a:t>
            </a:r>
          </a:p>
        </p:txBody>
      </p:sp>
    </p:spTree>
    <p:extLst>
      <p:ext uri="{BB962C8B-B14F-4D97-AF65-F5344CB8AC3E}">
        <p14:creationId xmlns:p14="http://schemas.microsoft.com/office/powerpoint/2010/main" val="323495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360040"/>
          </a:xfrm>
        </p:spPr>
        <p:txBody>
          <a:bodyPr/>
          <a:lstStyle/>
          <a:p>
            <a:pPr algn="l"/>
            <a:r>
              <a:rPr lang="da-DK" sz="1800" b="1" dirty="0">
                <a:effectLst>
                  <a:outerShdw blurRad="38100" dist="38100" dir="2700000" algn="tl">
                    <a:srgbClr val="000000">
                      <a:alpha val="43137"/>
                    </a:srgbClr>
                  </a:outerShdw>
                </a:effectLst>
              </a:rPr>
              <a:t>Forebyggelse på det faglige niveau</a:t>
            </a:r>
          </a:p>
        </p:txBody>
      </p:sp>
      <p:sp>
        <p:nvSpPr>
          <p:cNvPr id="3" name="Tekstfelt 2"/>
          <p:cNvSpPr txBox="1"/>
          <p:nvPr/>
        </p:nvSpPr>
        <p:spPr>
          <a:xfrm>
            <a:off x="606084" y="1646220"/>
            <a:ext cx="4469972" cy="1546577"/>
          </a:xfrm>
          <a:prstGeom prst="rect">
            <a:avLst/>
          </a:prstGeom>
          <a:noFill/>
        </p:spPr>
        <p:txBody>
          <a:bodyPr wrap="square" rtlCol="0">
            <a:spAutoFit/>
          </a:bodyPr>
          <a:lstStyle/>
          <a:p>
            <a:r>
              <a:rPr lang="da-DK" sz="1050" dirty="0"/>
              <a:t>Forebyggelse på det faglige niveau handler om, hvorvidt den enkelte medarbejder i kommunen har den nødvendige viden om forebyggelse, </a:t>
            </a:r>
            <a:r>
              <a:rPr lang="da-DK" sz="1050" dirty="0">
                <a:hlinkClick r:id="rId2" action="ppaction://hlinksldjump"/>
              </a:rPr>
              <a:t>tegn og reaktioner</a:t>
            </a:r>
            <a:r>
              <a:rPr lang="da-DK" sz="1050" dirty="0"/>
              <a:t> på vold/overgreb, samt en forståelse af hvilke faglige problematikker og handlemuligheder der er i sådanne sager. </a:t>
            </a:r>
          </a:p>
          <a:p>
            <a:endParaRPr lang="da-DK" sz="1050" dirty="0"/>
          </a:p>
          <a:p>
            <a:r>
              <a:rPr lang="da-DK" sz="1050" dirty="0"/>
              <a:t>Ligeledes handler faglig forebyggelse også om, hvordan vi får formidlet den rette viden til børn. Se info nedenfor. Denne viden skal selvfølgeligt altid være rettet imod børnenes aktuelle udviklingsniveau, så de ikke overvældes af information de ikke kan forholde sig til. </a:t>
            </a:r>
          </a:p>
        </p:txBody>
      </p:sp>
      <p:sp>
        <p:nvSpPr>
          <p:cNvPr id="4" name="Tekstfelt 3"/>
          <p:cNvSpPr txBox="1"/>
          <p:nvPr/>
        </p:nvSpPr>
        <p:spPr>
          <a:xfrm>
            <a:off x="5384396" y="980729"/>
            <a:ext cx="3450907" cy="3739485"/>
          </a:xfrm>
          <a:prstGeom prst="rect">
            <a:avLst/>
          </a:prstGeom>
          <a:solidFill>
            <a:schemeClr val="accent6"/>
          </a:solidFill>
        </p:spPr>
        <p:txBody>
          <a:bodyPr wrap="square" rtlCol="0">
            <a:spAutoFit/>
          </a:bodyPr>
          <a:lstStyle/>
          <a:p>
            <a:r>
              <a:rPr lang="da-DK" sz="1050" b="1" dirty="0">
                <a:effectLst>
                  <a:outerShdw blurRad="38100" dist="38100" dir="2700000" algn="tl">
                    <a:srgbClr val="000000">
                      <a:alpha val="43137"/>
                    </a:srgbClr>
                  </a:outerShdw>
                </a:effectLst>
              </a:rPr>
              <a:t>Specifikke områder som den enkelte medarbejder bør have en viden om:</a:t>
            </a: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Tegn og reaktioner hos børn, der udsættes for vold og seksuelle overgreb.</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Børns seksualitet og grænsedragningen mellem legitim seksuel adfærd og bekymrende seksuel adfærd.</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Forståelsen og tolkningen af børn og unges tegn og reaktioner på vold og seksuelle overgreb</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Mulige skadevirkninger for børn, der udsættes for vold og seksuelle overgreb.</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hlinkClick r:id="rId3" action="ppaction://hlinksldjump"/>
              </a:rPr>
              <a:t>Grooming</a:t>
            </a:r>
            <a:r>
              <a:rPr lang="da-DK" sz="900" i="1" dirty="0">
                <a:effectLst>
                  <a:outerShdw blurRad="38100" dist="38100" dir="2700000" algn="tl">
                    <a:srgbClr val="000000">
                      <a:alpha val="43137"/>
                    </a:srgbClr>
                  </a:outerShdw>
                </a:effectLst>
              </a:rPr>
              <a:t> og den forførelses- og manipulationsproces, der ofte går forud for, at et overgreb finder sted.</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Det kommunale beredskab og kendskab til de forskellige handleveje i sager med overgreb mod børn og unge.</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At tale med børn generelt og specifikt i relation til temaerne vold og seksuelle overgreb.</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At kunne handle på trods af, at man er i tvivl og på trods af, at man ikke har sikkerhed for, hvad der er sket, og om barnet har været udsat for overgreb</a:t>
            </a:r>
            <a:r>
              <a:rPr lang="da-DK" sz="900" i="1" dirty="0"/>
              <a:t>.</a:t>
            </a:r>
          </a:p>
        </p:txBody>
      </p:sp>
      <p:sp>
        <p:nvSpPr>
          <p:cNvPr id="6" name="Rektangel 5"/>
          <p:cNvSpPr/>
          <p:nvPr/>
        </p:nvSpPr>
        <p:spPr>
          <a:xfrm>
            <a:off x="1835696" y="4720214"/>
            <a:ext cx="4536504"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endParaRPr lang="da-DK" sz="1050" b="1" dirty="0">
              <a:effectLst>
                <a:outerShdw blurRad="38100" dist="38100" dir="2700000" algn="tl">
                  <a:srgbClr val="000000">
                    <a:alpha val="43137"/>
                  </a:srgbClr>
                </a:outerShdw>
              </a:effectLst>
            </a:endParaRPr>
          </a:p>
          <a:p>
            <a:pPr algn="ctr"/>
            <a:r>
              <a:rPr lang="da-DK" sz="1050" b="1" dirty="0">
                <a:effectLst>
                  <a:outerShdw blurRad="38100" dist="38100" dir="2700000" algn="tl">
                    <a:srgbClr val="000000">
                      <a:alpha val="43137"/>
                    </a:srgbClr>
                  </a:outerShdw>
                </a:effectLst>
              </a:rPr>
              <a:t>Emner vi bør have fokus på sammen med børnene</a:t>
            </a:r>
            <a:r>
              <a:rPr lang="da-DK" sz="1050" b="1" dirty="0"/>
              <a:t>:</a:t>
            </a:r>
          </a:p>
          <a:p>
            <a:pPr algn="ctr"/>
            <a:endParaRPr lang="da-DK" sz="1050" b="1" dirty="0"/>
          </a:p>
          <a:p>
            <a:pPr marL="171450" indent="-171450">
              <a:buFont typeface="Arial" panose="020B0604020202020204" pitchFamily="34" charset="0"/>
              <a:buChar char="•"/>
            </a:pPr>
            <a:r>
              <a:rPr lang="da-DK" sz="900" b="1" dirty="0"/>
              <a:t>Egne og andres grænser – retten til at udtrykke egne og respektere andres</a:t>
            </a:r>
          </a:p>
          <a:p>
            <a:pPr marL="171450" indent="-171450">
              <a:buFont typeface="Arial" panose="020B0604020202020204" pitchFamily="34" charset="0"/>
              <a:buChar char="•"/>
            </a:pPr>
            <a:r>
              <a:rPr lang="da-DK" sz="900" b="1" dirty="0"/>
              <a:t>Konflikthåndtering og sociale spilleregler</a:t>
            </a:r>
          </a:p>
          <a:p>
            <a:pPr marL="171450" indent="-171450">
              <a:buFont typeface="Arial" panose="020B0604020202020204" pitchFamily="34" charset="0"/>
              <a:buChar char="•"/>
            </a:pPr>
            <a:r>
              <a:rPr lang="da-DK" sz="900" b="1" dirty="0"/>
              <a:t>Retten til egen krop</a:t>
            </a:r>
          </a:p>
          <a:p>
            <a:pPr marL="171450" indent="-171450">
              <a:buFont typeface="Arial" panose="020B0604020202020204" pitchFamily="34" charset="0"/>
              <a:buChar char="•"/>
            </a:pPr>
            <a:r>
              <a:rPr lang="da-DK" sz="900" b="1" dirty="0"/>
              <a:t>Gode og dårlige hemmeligheder</a:t>
            </a:r>
          </a:p>
          <a:p>
            <a:pPr marL="171450" indent="-171450">
              <a:buFont typeface="Arial" panose="020B0604020202020204" pitchFamily="34" charset="0"/>
              <a:buChar char="•"/>
            </a:pPr>
            <a:r>
              <a:rPr lang="da-DK" sz="900" b="1" dirty="0"/>
              <a:t>Adfærd og samværsformer – fx. sprog</a:t>
            </a:r>
          </a:p>
          <a:p>
            <a:pPr marL="171450" indent="-171450">
              <a:buFont typeface="Arial" panose="020B0604020202020204" pitchFamily="34" charset="0"/>
              <a:buChar char="•"/>
            </a:pPr>
            <a:r>
              <a:rPr lang="da-DK" sz="900" b="1" dirty="0"/>
              <a:t>God digital adfærd</a:t>
            </a:r>
          </a:p>
          <a:p>
            <a:pPr marL="171450" indent="-171450">
              <a:buFont typeface="Arial" panose="020B0604020202020204" pitchFamily="34" charset="0"/>
              <a:buChar char="•"/>
            </a:pPr>
            <a:r>
              <a:rPr lang="da-DK" sz="900" b="1" dirty="0"/>
              <a:t>Seksualundervisning</a:t>
            </a:r>
          </a:p>
          <a:p>
            <a:pPr marL="171450" indent="-171450">
              <a:buFont typeface="Arial" panose="020B0604020202020204" pitchFamily="34" charset="0"/>
              <a:buChar char="•"/>
            </a:pPr>
            <a:r>
              <a:rPr lang="da-DK" sz="900" b="1" dirty="0"/>
              <a:t>Oplysninger om muligheden for rådgivning</a:t>
            </a:r>
          </a:p>
          <a:p>
            <a:pPr marL="171450" indent="-171450">
              <a:buFont typeface="Arial" panose="020B0604020202020204" pitchFamily="34" charset="0"/>
              <a:buChar char="•"/>
            </a:pPr>
            <a:endParaRPr lang="da-DK" sz="900" b="1" dirty="0"/>
          </a:p>
          <a:p>
            <a:r>
              <a:rPr lang="da-DK" sz="900" b="1" dirty="0"/>
              <a:t>Hvis børn er omgivet af for mange og for stramme regler og rammer, forhindrer det at de udvikler sig og gør deres egne erfaringer</a:t>
            </a:r>
          </a:p>
          <a:p>
            <a:pPr marL="171450" indent="-171450">
              <a:buFont typeface="Arial" panose="020B0604020202020204" pitchFamily="34" charset="0"/>
              <a:buChar char="•"/>
            </a:pPr>
            <a:endParaRPr lang="da-DK" sz="1050" b="1" dirty="0"/>
          </a:p>
          <a:p>
            <a:pPr marL="171450" indent="-171450">
              <a:buFont typeface="Arial" panose="020B0604020202020204" pitchFamily="34" charset="0"/>
              <a:buChar char="•"/>
            </a:pPr>
            <a:endParaRPr lang="da-DK" sz="1050" b="1" dirty="0"/>
          </a:p>
          <a:p>
            <a:pPr algn="ctr"/>
            <a:endParaRPr lang="da-DK" sz="1050" b="1" dirty="0"/>
          </a:p>
          <a:p>
            <a:pPr algn="ctr"/>
            <a:endParaRPr lang="da-DK" sz="1050" b="1" dirty="0"/>
          </a:p>
          <a:p>
            <a:pPr algn="ctr"/>
            <a:endParaRPr lang="da-DK" sz="1050" b="1" dirty="0"/>
          </a:p>
          <a:p>
            <a:pPr algn="ctr"/>
            <a:endParaRPr lang="da-DK" sz="1050" b="1" dirty="0"/>
          </a:p>
          <a:p>
            <a:pPr algn="ctr"/>
            <a:endParaRPr lang="da-DK" sz="1050" b="1" dirty="0"/>
          </a:p>
          <a:p>
            <a:pPr algn="ctr"/>
            <a:endParaRPr lang="da-DK" sz="1050" b="1" dirty="0"/>
          </a:p>
          <a:p>
            <a:pPr algn="ctr"/>
            <a:endParaRPr lang="da-DK" sz="1050" b="1" dirty="0"/>
          </a:p>
          <a:p>
            <a:pPr algn="ctr"/>
            <a:endParaRPr lang="da-DK" sz="1050" b="1" dirty="0"/>
          </a:p>
          <a:p>
            <a:pPr algn="ctr"/>
            <a:endParaRPr lang="da-DK" sz="1050" b="1" dirty="0"/>
          </a:p>
          <a:p>
            <a:pPr algn="ctr"/>
            <a:endParaRPr lang="da-DK" sz="1050" b="1" dirty="0"/>
          </a:p>
          <a:p>
            <a:pPr algn="ctr"/>
            <a:endParaRPr lang="da-DK" sz="1050" b="1" dirty="0"/>
          </a:p>
          <a:p>
            <a:pPr algn="ctr"/>
            <a:endParaRPr lang="da-DK" sz="1050" b="1" dirty="0"/>
          </a:p>
          <a:p>
            <a:pPr algn="ctr"/>
            <a:endParaRPr lang="da-DK" sz="1050" b="1" dirty="0"/>
          </a:p>
          <a:p>
            <a:pPr algn="ctr"/>
            <a:endParaRPr lang="da-DK" sz="1050" b="1" dirty="0"/>
          </a:p>
          <a:p>
            <a:pPr algn="ctr"/>
            <a:endParaRPr lang="da-DK" sz="1050" b="1" dirty="0"/>
          </a:p>
        </p:txBody>
      </p:sp>
      <p:sp>
        <p:nvSpPr>
          <p:cNvPr id="7" name="Tekstfelt 6"/>
          <p:cNvSpPr txBox="1"/>
          <p:nvPr/>
        </p:nvSpPr>
        <p:spPr>
          <a:xfrm>
            <a:off x="6732240" y="6381328"/>
            <a:ext cx="1872208" cy="230832"/>
          </a:xfrm>
          <a:prstGeom prst="rect">
            <a:avLst/>
          </a:prstGeom>
          <a:noFill/>
        </p:spPr>
        <p:txBody>
          <a:bodyPr wrap="square" rtlCol="0">
            <a:spAutoFit/>
          </a:bodyPr>
          <a:lstStyle/>
          <a:p>
            <a:r>
              <a:rPr lang="da-DK" sz="900" dirty="0"/>
              <a:t>Kilde: Socialstyrelsen</a:t>
            </a:r>
          </a:p>
        </p:txBody>
      </p:sp>
    </p:spTree>
    <p:extLst>
      <p:ext uri="{BB962C8B-B14F-4D97-AF65-F5344CB8AC3E}">
        <p14:creationId xmlns:p14="http://schemas.microsoft.com/office/powerpoint/2010/main" val="334646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576064"/>
          </a:xfrm>
        </p:spPr>
        <p:txBody>
          <a:bodyPr/>
          <a:lstStyle/>
          <a:p>
            <a:r>
              <a:rPr lang="da-DK" sz="1800" b="1" dirty="0">
                <a:effectLst>
                  <a:outerShdw blurRad="38100" dist="38100" dir="2700000" algn="tl">
                    <a:srgbClr val="000000">
                      <a:alpha val="43137"/>
                    </a:srgbClr>
                  </a:outerShdw>
                </a:effectLst>
              </a:rPr>
              <a:t>Forebyggelse på et personligt niveau</a:t>
            </a:r>
          </a:p>
        </p:txBody>
      </p:sp>
      <p:sp>
        <p:nvSpPr>
          <p:cNvPr id="5" name="Tekstfelt 4"/>
          <p:cNvSpPr txBox="1"/>
          <p:nvPr/>
        </p:nvSpPr>
        <p:spPr>
          <a:xfrm>
            <a:off x="5292080" y="1556793"/>
            <a:ext cx="2952328" cy="1500411"/>
          </a:xfrm>
          <a:prstGeom prst="rect">
            <a:avLst/>
          </a:prstGeom>
          <a:solidFill>
            <a:schemeClr val="accent6"/>
          </a:solidFill>
        </p:spPr>
        <p:txBody>
          <a:bodyPr wrap="square" rtlCol="0">
            <a:spAutoFit/>
          </a:bodyPr>
          <a:lstStyle/>
          <a:p>
            <a:pPr algn="ctr"/>
            <a:r>
              <a:rPr lang="da-DK" sz="1050" b="1" dirty="0">
                <a:effectLst>
                  <a:outerShdw blurRad="38100" dist="38100" dir="2700000" algn="tl">
                    <a:srgbClr val="000000">
                      <a:alpha val="43137"/>
                    </a:srgbClr>
                  </a:outerShdw>
                </a:effectLst>
              </a:rPr>
              <a:t>Supervision</a:t>
            </a:r>
          </a:p>
          <a:p>
            <a:endParaRPr lang="da-DK" sz="900" dirty="0"/>
          </a:p>
          <a:p>
            <a:r>
              <a:rPr lang="da-DK" sz="900" i="1" dirty="0">
                <a:effectLst>
                  <a:outerShdw blurRad="38100" dist="38100" dir="2700000" algn="tl">
                    <a:srgbClr val="000000">
                      <a:alpha val="43137"/>
                    </a:srgbClr>
                  </a:outerShdw>
                </a:effectLst>
              </a:rPr>
              <a:t>Supervision er et anvendeligt redskab til fagligt at håndtere de dilemmaer og udfordringer, man som fagperson møder i sit arbejde med børn. Supervisionen giver fagpersonerne mulighed for at italesætte tanker og oplevelser, tvivl og </a:t>
            </a:r>
            <a:r>
              <a:rPr lang="da-DK" sz="900" i="1" dirty="0" err="1">
                <a:effectLst>
                  <a:outerShdw blurRad="38100" dist="38100" dir="2700000" algn="tl">
                    <a:srgbClr val="000000">
                      <a:alpha val="43137"/>
                    </a:srgbClr>
                  </a:outerShdw>
                </a:effectLst>
              </a:rPr>
              <a:t>dillemaer</a:t>
            </a:r>
            <a:r>
              <a:rPr lang="da-DK" sz="900" i="1" dirty="0">
                <a:effectLst>
                  <a:outerShdw blurRad="38100" dist="38100" dir="2700000" algn="tl">
                    <a:srgbClr val="000000">
                      <a:alpha val="43137"/>
                    </a:srgbClr>
                  </a:outerShdw>
                </a:effectLst>
              </a:rPr>
              <a:t> i arbejdet med børnene og de unge. Ved hjælp af faglige drøftelser og refleksioner er supervisionen med til at styrke fagpersonernes faglige viden og skabe overblik over mulige handleveje i en professionel håndtering. </a:t>
            </a:r>
          </a:p>
        </p:txBody>
      </p:sp>
      <p:sp>
        <p:nvSpPr>
          <p:cNvPr id="3" name="Tekstfelt 2"/>
          <p:cNvSpPr txBox="1"/>
          <p:nvPr/>
        </p:nvSpPr>
        <p:spPr>
          <a:xfrm>
            <a:off x="1187624" y="1556793"/>
            <a:ext cx="4104456" cy="1785104"/>
          </a:xfrm>
          <a:prstGeom prst="rect">
            <a:avLst/>
          </a:prstGeom>
          <a:noFill/>
        </p:spPr>
        <p:txBody>
          <a:bodyPr wrap="square" rtlCol="0">
            <a:spAutoFit/>
          </a:bodyPr>
          <a:lstStyle/>
          <a:p>
            <a:r>
              <a:rPr lang="da-DK" sz="1000" dirty="0"/>
              <a:t>Som en del af den forebyggende indsats er det også nødvendigt at forholde sig til de personlige grænser, normer og forestillinger, som vi hver især har udover vores faglige viden. Som fagpersoner reagerer vi forskelligt på muligheden for at stå over for børn, der har været udsat for overgreb/vold. </a:t>
            </a:r>
          </a:p>
          <a:p>
            <a:endParaRPr lang="da-DK" sz="1000" dirty="0"/>
          </a:p>
          <a:p>
            <a:r>
              <a:rPr lang="da-DK" sz="1000" dirty="0"/>
              <a:t>Hvordan vi som individer håndterer vores egne reaktioner og evt. vores kollegaers reaktioner, er således også nødt til at være en del af den forebyggende indsats. Der er forskellige måder at håndtere dette på i praksis, men først og fremmest er det nødvendigt med en åben dialog imellem kollegaer omkring personlige grænser, normer og holdninger til de udfordringer vi møder hos børnene. </a:t>
            </a:r>
          </a:p>
        </p:txBody>
      </p:sp>
      <p:sp>
        <p:nvSpPr>
          <p:cNvPr id="4" name="Tekstfelt 3"/>
          <p:cNvSpPr txBox="1"/>
          <p:nvPr/>
        </p:nvSpPr>
        <p:spPr>
          <a:xfrm>
            <a:off x="1187624" y="3341897"/>
            <a:ext cx="7056784" cy="3408625"/>
          </a:xfrm>
          <a:prstGeom prst="rect">
            <a:avLst/>
          </a:prstGeom>
          <a:solidFill>
            <a:schemeClr val="accent6"/>
          </a:solidFill>
        </p:spPr>
        <p:txBody>
          <a:bodyPr wrap="square" rtlCol="0">
            <a:spAutoFit/>
          </a:bodyPr>
          <a:lstStyle/>
          <a:p>
            <a:pPr algn="ctr"/>
            <a:r>
              <a:rPr lang="da-DK" sz="1050" b="1" dirty="0">
                <a:effectLst>
                  <a:outerShdw blurRad="38100" dist="38100" dir="2700000" algn="tl">
                    <a:srgbClr val="000000">
                      <a:alpha val="43137"/>
                    </a:srgbClr>
                  </a:outerShdw>
                </a:effectLst>
              </a:rPr>
              <a:t>Tvivlens processer</a:t>
            </a:r>
          </a:p>
          <a:p>
            <a:r>
              <a:rPr lang="da-DK" sz="900" i="1" dirty="0">
                <a:effectLst>
                  <a:outerShdw blurRad="38100" dist="38100" dir="2700000" algn="tl">
                    <a:srgbClr val="000000">
                      <a:alpha val="43137"/>
                    </a:srgbClr>
                  </a:outerShdw>
                </a:effectLst>
              </a:rPr>
              <a:t>Tvivl er en naturlig del af arbejdet med sager om vold og overgreb. Når vi arbejder med forebyggelse på et personligt niveau, er vi således også nødt til at forholde os til hvad tvivlen kan gøre ved os. Nedenunder kan du læse om fem typer reaktioner som kan opstå pga. tvivl og hvad den gør ved os. </a:t>
            </a:r>
          </a:p>
          <a:p>
            <a:endParaRPr lang="da-DK" sz="900" i="1" dirty="0">
              <a:effectLst>
                <a:outerShdw blurRad="38100" dist="38100" dir="2700000" algn="tl">
                  <a:srgbClr val="000000">
                    <a:alpha val="43137"/>
                  </a:srgbClr>
                </a:outerShdw>
              </a:effectLst>
            </a:endParaRPr>
          </a:p>
          <a:p>
            <a:r>
              <a:rPr lang="da-DK" sz="900" b="1" i="1" dirty="0">
                <a:effectLst>
                  <a:outerShdw blurRad="38100" dist="38100" dir="2700000" algn="tl">
                    <a:srgbClr val="000000">
                      <a:alpha val="43137"/>
                    </a:srgbClr>
                  </a:outerShdw>
                </a:effectLst>
              </a:rPr>
              <a:t>Benægtelse</a:t>
            </a:r>
            <a:r>
              <a:rPr lang="da-DK" sz="900" i="1" dirty="0">
                <a:effectLst>
                  <a:outerShdw blurRad="38100" dist="38100" dir="2700000" algn="tl">
                    <a:srgbClr val="000000">
                      <a:alpha val="43137"/>
                    </a:srgbClr>
                  </a:outerShdw>
                </a:effectLst>
              </a:rPr>
              <a:t>: For mange af os ligger det at børn bliver udsat for vold eller overgreb, så langt væk fra vores egne erfaringer og virkelighed, at det kan være svært at begribe at det sker. Når vi konfronteres med denne virkelighed kan tvivlen således få os til helt at benægte at det er sket, fordi det er svært at sætte sig ind i.</a:t>
            </a:r>
          </a:p>
          <a:p>
            <a:r>
              <a:rPr lang="da-DK" sz="900" b="1" i="1" dirty="0">
                <a:effectLst>
                  <a:outerShdw blurRad="38100" dist="38100" dir="2700000" algn="tl">
                    <a:srgbClr val="000000">
                      <a:alpha val="43137"/>
                    </a:srgbClr>
                  </a:outerShdw>
                </a:effectLst>
              </a:rPr>
              <a:t>Normalisering: </a:t>
            </a:r>
            <a:r>
              <a:rPr lang="da-DK" sz="900" i="1" dirty="0">
                <a:effectLst>
                  <a:outerShdw blurRad="38100" dist="38100" dir="2700000" algn="tl">
                    <a:srgbClr val="000000">
                      <a:alpha val="43137"/>
                    </a:srgbClr>
                  </a:outerShdw>
                </a:effectLst>
              </a:rPr>
              <a:t>Trækker man derimod på mediernes fremstilling af børn og unges liv, kan man derimod få den forestilling at vold og overgreb er blevet så almindelige, at det nærmest er et vilkår ved at være barn/ung </a:t>
            </a:r>
            <a:r>
              <a:rPr lang="da-DK" sz="900" i="1" dirty="0" err="1">
                <a:effectLst>
                  <a:outerShdw blurRad="38100" dist="38100" dir="2700000" algn="tl">
                    <a:srgbClr val="000000">
                      <a:alpha val="43137"/>
                    </a:srgbClr>
                  </a:outerShdw>
                </a:effectLst>
              </a:rPr>
              <a:t>nutildags</a:t>
            </a:r>
            <a:r>
              <a:rPr lang="da-DK" sz="900" i="1" dirty="0">
                <a:effectLst>
                  <a:outerShdw blurRad="38100" dist="38100" dir="2700000" algn="tl">
                    <a:srgbClr val="000000">
                      <a:alpha val="43137"/>
                    </a:srgbClr>
                  </a:outerShdw>
                </a:effectLst>
              </a:rPr>
              <a:t>. Tvivlen kan således også få os til at have vanskeligheder med at afklare hvad der egentligt er normalt eller vold/overgreb.  </a:t>
            </a:r>
          </a:p>
          <a:p>
            <a:r>
              <a:rPr lang="da-DK" sz="900" b="1" i="1" dirty="0">
                <a:effectLst>
                  <a:outerShdw blurRad="38100" dist="38100" dir="2700000" algn="tl">
                    <a:srgbClr val="000000">
                      <a:alpha val="43137"/>
                    </a:srgbClr>
                  </a:outerShdw>
                </a:effectLst>
              </a:rPr>
              <a:t>Bagatellisering</a:t>
            </a:r>
            <a:r>
              <a:rPr lang="da-DK" sz="900" i="1" dirty="0">
                <a:effectLst>
                  <a:outerShdw blurRad="38100" dist="38100" dir="2700000" algn="tl">
                    <a:srgbClr val="000000">
                      <a:alpha val="43137"/>
                    </a:srgbClr>
                  </a:outerShdw>
                </a:effectLst>
              </a:rPr>
              <a:t>: Særligt i miljøer hvor der er mange overgreb eller voldstilfælde, kan der ske en gradbøjning af hvornår der egentligt er tale om overgreb. Hvis man er vant til at arbejde med børn der bliver slået med knytnæve slag, kan tvivlen hurtigt få én til at tænke at det da ikke er så slemt at et barn bliver stukket en lussing, låst inde på sit værelse som straf eller lignende. </a:t>
            </a:r>
          </a:p>
          <a:p>
            <a:r>
              <a:rPr lang="da-DK" sz="900" b="1" i="1" dirty="0">
                <a:effectLst>
                  <a:outerShdw blurRad="38100" dist="38100" dir="2700000" algn="tl">
                    <a:srgbClr val="000000">
                      <a:alpha val="43137"/>
                    </a:srgbClr>
                  </a:outerShdw>
                </a:effectLst>
              </a:rPr>
              <a:t>Hjælpeløshed</a:t>
            </a:r>
            <a:r>
              <a:rPr lang="da-DK" sz="900" i="1" dirty="0">
                <a:effectLst>
                  <a:outerShdw blurRad="38100" dist="38100" dir="2700000" algn="tl">
                    <a:srgbClr val="000000">
                      <a:alpha val="43137"/>
                    </a:srgbClr>
                  </a:outerShdw>
                </a:effectLst>
              </a:rPr>
              <a:t>: Nogen gange kan tvivlen dog ligeså meget handle om hvorvidt det egentligt nytter at gøre noget. Har man arbejdet tilstrækkeligt længe med børn og unge, kender man sikkert til flere tilfælde hvor der ikke blev gjort nok for at hjælpe barnet. Og når tvivlen så først nager, kan det være svært at finde motivationen for at forsøge endnu en gang.  </a:t>
            </a:r>
          </a:p>
          <a:p>
            <a:r>
              <a:rPr lang="da-DK" sz="900" b="1" i="1" dirty="0">
                <a:effectLst>
                  <a:outerShdw blurRad="38100" dist="38100" dir="2700000" algn="tl">
                    <a:srgbClr val="000000">
                      <a:alpha val="43137"/>
                    </a:srgbClr>
                  </a:outerShdw>
                </a:effectLst>
              </a:rPr>
              <a:t>Dramatisering</a:t>
            </a:r>
            <a:r>
              <a:rPr lang="da-DK" sz="900" i="1" dirty="0">
                <a:effectLst>
                  <a:outerShdw blurRad="38100" dist="38100" dir="2700000" algn="tl">
                    <a:srgbClr val="000000">
                      <a:alpha val="43137"/>
                    </a:srgbClr>
                  </a:outerShdw>
                </a:effectLst>
              </a:rPr>
              <a:t>: Glemmer vi helt tvivlen og lader vores følelser tage over i stedet, kommer vi hurtigt til at reagere lige så uhensigtsmæssigt, som hvis tvivlen fylder for meget dog. Undlader vi at forholde os undersøgende på barnets situation og i stedet skynder os med at handle i sagen, fordi vi selv føler et behov for at der skal ske noget, kan vi let komme til at overse barnets behov, foruden at skabe en række uhensigtsmæssige situationer. Nogle gange skal der handles hurtigt i disse sager, men det er vigtigt vi gør det velovervejet og på den rigtige måde.    </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Det er vigtigt at man som fagperson er bevidst om egne personlige erfaringer, holdninger, normer og barriere i forhold til vold og overgreb. Det kan være en udfordring at rumme barnets udsagn, fordi man enten kan blive vred eller opleve beskyttertrang.  Lad ikke angsten for at traumatisere barnet afholde os fra at spørge ind.</a:t>
            </a:r>
          </a:p>
        </p:txBody>
      </p:sp>
    </p:spTree>
    <p:extLst>
      <p:ext uri="{BB962C8B-B14F-4D97-AF65-F5344CB8AC3E}">
        <p14:creationId xmlns:p14="http://schemas.microsoft.com/office/powerpoint/2010/main" val="87523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576063"/>
          </a:xfrm>
        </p:spPr>
        <p:txBody>
          <a:bodyPr/>
          <a:lstStyle/>
          <a:p>
            <a:r>
              <a:rPr lang="da-DK" sz="3200" b="1" dirty="0">
                <a:effectLst>
                  <a:outerShdw blurRad="38100" dist="38100" dir="2700000" algn="tl">
                    <a:srgbClr val="000000">
                      <a:alpha val="43137"/>
                    </a:srgbClr>
                  </a:outerShdw>
                </a:effectLst>
              </a:rPr>
              <a:t>Sekundær forebyggelse</a:t>
            </a:r>
          </a:p>
        </p:txBody>
      </p:sp>
      <p:sp>
        <p:nvSpPr>
          <p:cNvPr id="3" name="Tekstboks 2"/>
          <p:cNvSpPr txBox="1"/>
          <p:nvPr/>
        </p:nvSpPr>
        <p:spPr>
          <a:xfrm>
            <a:off x="1007604" y="1844824"/>
            <a:ext cx="7128792" cy="2015936"/>
          </a:xfrm>
          <a:prstGeom prst="rect">
            <a:avLst/>
          </a:prstGeom>
          <a:noFill/>
        </p:spPr>
        <p:txBody>
          <a:bodyPr wrap="square" rtlCol="0">
            <a:spAutoFit/>
          </a:bodyPr>
          <a:lstStyle/>
          <a:p>
            <a:r>
              <a:rPr lang="da-DK" sz="1050" dirty="0"/>
              <a:t>Den sekundære forebyggelse handler om, hvordan vi bedst muligt får reageret, når et barn er blevet udsat for overgreb eller vold. I det følgende vil du kunne læse om, hvilke tegn og reaktioner på overgreb/vold der er, og hvordan du bør forholde dig til dem. </a:t>
            </a:r>
          </a:p>
          <a:p>
            <a:endParaRPr lang="da-DK" sz="1050" dirty="0"/>
          </a:p>
          <a:p>
            <a:r>
              <a:rPr lang="da-DK" sz="1050" dirty="0"/>
              <a:t>Du vil ligeledes kunne læse om nogle af de vanskeligheder der er for børn, ift. at kunne fortælle om overgreb og hvorfor de ikke bare fortæller os om oplevelsen. Som fagpersoner er der en række ting, vi kan være opmærksomme på ift. at få opsporet de børn og unge, som enten har været udsat for overgreb eller er i mistrivsel af andre grunde, men som ikke fortæller om det eller viser tegn/reaktioner på det direkte.</a:t>
            </a:r>
          </a:p>
          <a:p>
            <a:endParaRPr lang="da-DK" sz="1050" dirty="0"/>
          </a:p>
          <a:p>
            <a:r>
              <a:rPr lang="da-DK" sz="1050" dirty="0"/>
              <a:t>Du vil også kunne læse om en række konkrete værktøjer som du kan anvende ift. den sekundære forebyggelse  </a:t>
            </a:r>
          </a:p>
          <a:p>
            <a:endParaRPr lang="da-DK" sz="1000" dirty="0">
              <a:effectLst>
                <a:outerShdw blurRad="38100" dist="38100" dir="2700000" algn="tl">
                  <a:srgbClr val="000000">
                    <a:alpha val="43137"/>
                  </a:srgbClr>
                </a:outerShdw>
              </a:effectLst>
            </a:endParaRPr>
          </a:p>
          <a:p>
            <a:r>
              <a:rPr lang="da-DK" sz="10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19005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432048"/>
          </a:xfrm>
        </p:spPr>
        <p:txBody>
          <a:bodyPr/>
          <a:lstStyle/>
          <a:p>
            <a:pPr lvl="0">
              <a:spcBef>
                <a:spcPts val="0"/>
              </a:spcBef>
            </a:pPr>
            <a:r>
              <a:rPr lang="da-DK" sz="1800" b="1" dirty="0">
                <a:effectLst>
                  <a:outerShdw blurRad="38100" dist="38100" dir="2700000" algn="tl">
                    <a:srgbClr val="000000">
                      <a:alpha val="43137"/>
                    </a:srgbClr>
                  </a:outerShdw>
                </a:effectLst>
              </a:rPr>
              <a:t>Mulige tegn og reaktioner på vold/overgreb</a:t>
            </a:r>
            <a:br>
              <a:rPr lang="da-DK" dirty="0"/>
            </a:br>
            <a:br>
              <a:rPr lang="da-DK" sz="1000" dirty="0">
                <a:solidFill>
                  <a:prstClr val="black"/>
                </a:solidFill>
                <a:effectLst>
                  <a:outerShdw blurRad="38100" dist="38100" dir="2700000" algn="tl">
                    <a:srgbClr val="000000">
                      <a:alpha val="43137"/>
                    </a:srgbClr>
                  </a:outerShdw>
                </a:effectLst>
                <a:ea typeface="+mn-ea"/>
                <a:cs typeface="+mn-cs"/>
              </a:rPr>
            </a:br>
            <a:endParaRPr lang="da-DK" dirty="0"/>
          </a:p>
        </p:txBody>
      </p:sp>
      <p:sp>
        <p:nvSpPr>
          <p:cNvPr id="3" name="Tekstfelt 2"/>
          <p:cNvSpPr txBox="1"/>
          <p:nvPr/>
        </p:nvSpPr>
        <p:spPr>
          <a:xfrm>
            <a:off x="685800" y="1628800"/>
            <a:ext cx="7772400" cy="3162404"/>
          </a:xfrm>
          <a:prstGeom prst="rect">
            <a:avLst/>
          </a:prstGeom>
          <a:noFill/>
        </p:spPr>
        <p:txBody>
          <a:bodyPr wrap="square" rtlCol="0">
            <a:spAutoFit/>
          </a:bodyPr>
          <a:lstStyle/>
          <a:p>
            <a:r>
              <a:rPr lang="da-DK" sz="1050" dirty="0">
                <a:solidFill>
                  <a:prstClr val="black"/>
                </a:solidFill>
                <a:ea typeface="+mj-ea"/>
                <a:cs typeface="+mj-cs"/>
              </a:rPr>
              <a:t>I det følgende kan der ses en række mulige tegn og symptomer på, at et barn er blevet udsat for overgreb eller vold. At et barn udviser ét eller flere af disse tegn er dog ikke nødvendigvis ensbetydende med at barnet er blevet udsat for overgreb. Stort set alle tegn på overgreb, uanset om der er tale om tegn på vold eller seksuelle overgreb, ses også ved andre typer for mistrivsel. Nogle af dem kan også fremkomme af helt andre grunde end mistrivsel eller vold/overgreb på barnet. Det er således vigtigt altid at se disse tegn og reaktioner, som en del af et helhedsperspektiv på barnet og dets livsomstændigheder. Når dette er sagt, er det dog også vigtigt at pointere at vold/overgreb og mistrivsel er noget, der kan ske for alle børn - også de velfungerende. </a:t>
            </a:r>
            <a:br>
              <a:rPr lang="da-DK" sz="1050" dirty="0">
                <a:solidFill>
                  <a:prstClr val="black"/>
                </a:solidFill>
                <a:ea typeface="+mj-ea"/>
                <a:cs typeface="+mj-cs"/>
              </a:rPr>
            </a:br>
            <a:br>
              <a:rPr lang="da-DK" sz="1050" dirty="0">
                <a:solidFill>
                  <a:prstClr val="black"/>
                </a:solidFill>
                <a:ea typeface="+mj-ea"/>
                <a:cs typeface="+mj-cs"/>
              </a:rPr>
            </a:br>
            <a:r>
              <a:rPr lang="da-DK" sz="1050" dirty="0">
                <a:solidFill>
                  <a:prstClr val="black"/>
                </a:solidFill>
                <a:ea typeface="+mj-ea"/>
                <a:cs typeface="+mj-cs"/>
              </a:rPr>
              <a:t>Når man læser det følgende med tegn og reaktioner på overgreb, er det også vigtigt at man ikke tænker det som en facitliste, der skal være opfyldt for at afgøre om et barn har været udsat for vold eller overgreb. Det er en række tegn og reaktioner som </a:t>
            </a:r>
            <a:r>
              <a:rPr lang="da-DK" sz="1050" b="1" dirty="0">
                <a:solidFill>
                  <a:prstClr val="black"/>
                </a:solidFill>
                <a:ea typeface="+mj-ea"/>
                <a:cs typeface="+mj-cs"/>
              </a:rPr>
              <a:t>kan</a:t>
            </a:r>
            <a:r>
              <a:rPr lang="da-DK" sz="1050" dirty="0">
                <a:solidFill>
                  <a:prstClr val="black"/>
                </a:solidFill>
                <a:ea typeface="+mj-ea"/>
                <a:cs typeface="+mj-cs"/>
              </a:rPr>
              <a:t> opstå som følge af vold/overgreb imod børn. Nogle børn vil opleve flere, nogle vil opleve enkelte. Nogle vil forsøge at skjule tegn og reaktioner, og nogle vil slet ikke opleve dem. Så der er desværre ikke nogen nem måde at afgøre, om et barn har været udsat for vold eller overgreb.   </a:t>
            </a:r>
            <a:br>
              <a:rPr lang="da-DK" sz="1050" dirty="0">
                <a:solidFill>
                  <a:prstClr val="black"/>
                </a:solidFill>
                <a:ea typeface="+mj-ea"/>
                <a:cs typeface="+mj-cs"/>
              </a:rPr>
            </a:br>
            <a:br>
              <a:rPr lang="da-DK" sz="1050" dirty="0">
                <a:solidFill>
                  <a:prstClr val="black"/>
                </a:solidFill>
                <a:ea typeface="+mj-ea"/>
                <a:cs typeface="+mj-cs"/>
              </a:rPr>
            </a:br>
            <a:r>
              <a:rPr lang="da-DK" sz="1050" dirty="0">
                <a:solidFill>
                  <a:prstClr val="black"/>
                </a:solidFill>
                <a:ea typeface="+mj-ea"/>
                <a:cs typeface="+mj-cs"/>
              </a:rPr>
              <a:t>Udviser et barn nogle af de følgende tegn og reaktioner, er der dog god grund til at begynde at interessere sig for dets trivsel og livsomstændigheder. Selvom det ikke har været udsat for vold, overgreb eller er i så stor mistrivsel, at der skal handles på det, bør disse tegn og reaktioner gøre os nysgerrige på </a:t>
            </a:r>
            <a:r>
              <a:rPr lang="da-DK" sz="1050" b="1" dirty="0">
                <a:solidFill>
                  <a:prstClr val="black"/>
                </a:solidFill>
                <a:ea typeface="+mj-ea"/>
                <a:cs typeface="+mj-cs"/>
              </a:rPr>
              <a:t>hvorfor</a:t>
            </a:r>
            <a:r>
              <a:rPr lang="da-DK" sz="1050" dirty="0">
                <a:solidFill>
                  <a:prstClr val="black"/>
                </a:solidFill>
                <a:ea typeface="+mj-ea"/>
                <a:cs typeface="+mj-cs"/>
              </a:rPr>
              <a:t> de er kommet. Selv i de situationer hvor tegnene og reaktionerne har anden årsag end mistrivsel eller vold/overgreb, kan det at udvise interesse for barnets velbefindende være en præventiv indsats, fordi barnet ser at voksne omkring det interesserer sig for dets velbefindende. Så det vil aldrig være en spildt indsats at interessere sig for et barn med disse tegn eller reaktioner. Jo tidligere vi er opmærksomme på små tegn og ændringer i trivsel, jo bedre kan vi hjælpe barnet tilbage til trivsel – og jo bedre bliver vi til at tale om trivsel med hinanden og med børnene. </a:t>
            </a:r>
            <a:endParaRPr lang="da-DK" sz="1050" dirty="0"/>
          </a:p>
        </p:txBody>
      </p:sp>
    </p:spTree>
    <p:extLst>
      <p:ext uri="{BB962C8B-B14F-4D97-AF65-F5344CB8AC3E}">
        <p14:creationId xmlns:p14="http://schemas.microsoft.com/office/powerpoint/2010/main" val="1870317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720080"/>
          </a:xfrm>
        </p:spPr>
        <p:txBody>
          <a:bodyPr/>
          <a:lstStyle/>
          <a:p>
            <a:pPr algn="l"/>
            <a:r>
              <a:rPr lang="da-DK" sz="1800" b="1" dirty="0">
                <a:effectLst>
                  <a:outerShdw blurRad="38100" dist="38100" dir="2700000" algn="tl">
                    <a:srgbClr val="000000">
                      <a:alpha val="43137"/>
                    </a:srgbClr>
                  </a:outerShdw>
                </a:effectLst>
              </a:rPr>
              <a:t>Særlige risikofaktorer</a:t>
            </a:r>
          </a:p>
        </p:txBody>
      </p:sp>
      <p:sp>
        <p:nvSpPr>
          <p:cNvPr id="3" name="Tekstboks 2"/>
          <p:cNvSpPr txBox="1"/>
          <p:nvPr/>
        </p:nvSpPr>
        <p:spPr>
          <a:xfrm>
            <a:off x="685800" y="1480866"/>
            <a:ext cx="3528392" cy="5232202"/>
          </a:xfrm>
          <a:prstGeom prst="rect">
            <a:avLst/>
          </a:prstGeom>
          <a:noFill/>
        </p:spPr>
        <p:txBody>
          <a:bodyPr wrap="square" rtlCol="0">
            <a:spAutoFit/>
          </a:bodyPr>
          <a:lstStyle/>
          <a:p>
            <a:r>
              <a:rPr lang="da-DK" sz="1050" dirty="0"/>
              <a:t>Selvom overgreb og vold kan ske for alle børn uanset deres livsomstændigheder, kan der også identificeres en række særlige risikofaktorer for børn, ift. at bliver udsat for et overgreb og vold. Disse risikofaktorer går ofte (men ikke altid) igen hos volds-/overgrebsramte børn og deres livsomstændigheder.</a:t>
            </a:r>
          </a:p>
          <a:p>
            <a:endParaRPr lang="da-DK" sz="1050" dirty="0"/>
          </a:p>
          <a:p>
            <a:r>
              <a:rPr lang="da-DK" sz="1050" dirty="0"/>
              <a:t>I et præventivt øjemed er det således væsentligt at være opmærksom på særligt sårbare børn, så de opdages før de udsættes for overgreb.</a:t>
            </a:r>
          </a:p>
          <a:p>
            <a:endParaRPr lang="da-DK" sz="1050" dirty="0"/>
          </a:p>
          <a:p>
            <a:r>
              <a:rPr lang="da-DK" sz="1050" dirty="0"/>
              <a:t>Der findes ikke en enkeltstående faktor der kan forklare, hvorfor nogle børn udsættes for overgreb. Man er i stedet nødt til at kigge på samspillet mellem forskellige faktorer. </a:t>
            </a:r>
          </a:p>
          <a:p>
            <a:endParaRPr lang="da-DK" sz="1050" dirty="0"/>
          </a:p>
          <a:p>
            <a:r>
              <a:rPr lang="da-DK" sz="1050" dirty="0"/>
              <a:t>Antallet af risikofaktorer påvirker sandsynligheden for, at et barn udsættes for overgreb. Men selv en kombination af flere af disse risikofaktorer hos ét barn betyder ikke at barnet </a:t>
            </a:r>
            <a:r>
              <a:rPr lang="da-DK" sz="1050" b="1" dirty="0"/>
              <a:t>bliver</a:t>
            </a:r>
            <a:r>
              <a:rPr lang="da-DK" sz="1050" dirty="0"/>
              <a:t> udsat for overgreb. Blot at der er en forhøjet risiko for at det </a:t>
            </a:r>
            <a:r>
              <a:rPr lang="da-DK" sz="1050" b="1" dirty="0"/>
              <a:t>kan</a:t>
            </a:r>
            <a:r>
              <a:rPr lang="da-DK" sz="1050" dirty="0"/>
              <a:t> ske.</a:t>
            </a:r>
          </a:p>
          <a:p>
            <a:r>
              <a:rPr lang="da-DK" sz="1050" dirty="0"/>
              <a:t>Derfor er det vigtigt at være bevidste om og opmærksomme på barnets samlede risikostatus. </a:t>
            </a:r>
          </a:p>
          <a:p>
            <a:endParaRPr lang="da-DK" sz="1050" dirty="0"/>
          </a:p>
          <a:p>
            <a:r>
              <a:rPr lang="da-DK" sz="1050" dirty="0"/>
              <a:t>Man opdeler risikofaktorer efter forskellige niveauer:</a:t>
            </a:r>
          </a:p>
          <a:p>
            <a:pPr marL="171450" indent="-171450">
              <a:buFont typeface="Arial" panose="020B0604020202020204" pitchFamily="34" charset="0"/>
              <a:buChar char="•"/>
            </a:pPr>
            <a:r>
              <a:rPr lang="da-DK" sz="1050" dirty="0"/>
              <a:t>Individuelle faktorer (biologiske og personlige)</a:t>
            </a:r>
          </a:p>
          <a:p>
            <a:pPr marL="171450" indent="-171450">
              <a:buFont typeface="Arial" panose="020B0604020202020204" pitchFamily="34" charset="0"/>
              <a:buChar char="•"/>
            </a:pPr>
            <a:r>
              <a:rPr lang="da-DK" sz="1050" dirty="0"/>
              <a:t>Faktorer i de nære sociale relationer</a:t>
            </a:r>
          </a:p>
          <a:p>
            <a:pPr marL="171450" indent="-171450">
              <a:buFont typeface="Arial" panose="020B0604020202020204" pitchFamily="34" charset="0"/>
              <a:buChar char="•"/>
            </a:pPr>
            <a:r>
              <a:rPr lang="da-DK" sz="1050" dirty="0"/>
              <a:t>Faktorer i det lokale miljø </a:t>
            </a:r>
          </a:p>
          <a:p>
            <a:pPr marL="171450" indent="-171450">
              <a:buFont typeface="Arial" panose="020B0604020202020204" pitchFamily="34" charset="0"/>
              <a:buChar char="•"/>
            </a:pPr>
            <a:r>
              <a:rPr lang="da-DK" sz="1050" dirty="0"/>
              <a:t>Samfundsmæssige faktorer</a:t>
            </a:r>
          </a:p>
          <a:p>
            <a:pPr marL="171450" indent="-171450">
              <a:buFont typeface="Arial" panose="020B0604020202020204" pitchFamily="34" charset="0"/>
              <a:buChar char="•"/>
            </a:pPr>
            <a:endParaRPr lang="da-DK" sz="1000" dirty="0"/>
          </a:p>
          <a:p>
            <a:endParaRPr lang="da-DK" sz="1000" dirty="0"/>
          </a:p>
          <a:p>
            <a:r>
              <a:rPr lang="da-DK" sz="1000" dirty="0"/>
              <a:t>(Kilder: </a:t>
            </a:r>
            <a:r>
              <a:rPr lang="da-DK" sz="1000" dirty="0">
                <a:hlinkClick r:id="rId2"/>
              </a:rPr>
              <a:t>VIVE rapport 2020</a:t>
            </a:r>
            <a:r>
              <a:rPr lang="da-DK" sz="1000" dirty="0"/>
              <a:t>, </a:t>
            </a:r>
            <a:r>
              <a:rPr lang="da-DK" sz="1000" dirty="0">
                <a:hlinkClick r:id="rId3"/>
              </a:rPr>
              <a:t>VIVE rapport 2021</a:t>
            </a:r>
            <a:r>
              <a:rPr lang="da-DK" sz="1000" dirty="0"/>
              <a:t> og Socialstyrelsens Vidensportal)</a:t>
            </a:r>
          </a:p>
        </p:txBody>
      </p:sp>
      <p:sp>
        <p:nvSpPr>
          <p:cNvPr id="4" name="Tekstboks 3"/>
          <p:cNvSpPr txBox="1"/>
          <p:nvPr/>
        </p:nvSpPr>
        <p:spPr>
          <a:xfrm>
            <a:off x="4427984" y="692697"/>
            <a:ext cx="4248472" cy="6165304"/>
          </a:xfrm>
          <a:prstGeom prst="rect">
            <a:avLst/>
          </a:prstGeom>
          <a:solidFill>
            <a:schemeClr val="accent6"/>
          </a:solidFill>
        </p:spPr>
        <p:txBody>
          <a:bodyPr wrap="square" rtlCol="0">
            <a:spAutoFit/>
          </a:bodyPr>
          <a:lstStyle/>
          <a:p>
            <a:r>
              <a:rPr lang="da-DK" sz="1050" b="1" dirty="0">
                <a:effectLst>
                  <a:outerShdw blurRad="38100" dist="38100" dir="2700000" algn="tl">
                    <a:srgbClr val="000000">
                      <a:alpha val="43137"/>
                    </a:srgbClr>
                  </a:outerShdw>
                </a:effectLst>
              </a:rPr>
              <a:t>Risikofaktorer:</a:t>
            </a:r>
          </a:p>
          <a:p>
            <a:endParaRPr lang="da-DK" sz="900" i="1" dirty="0"/>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Opvækst i grænseløst hjem (F.eks. markant manglende forståelse for normal voksen/barn relation og ansvarsdeling)</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Anden etnisk baggrund (særligt ifm. vold)</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Opvækst i hjem med manglende stabilitet og omsorg</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Udsat for vold eller vidne til det (Ift. senere at blive udsat for seksuelle/voldelige overgreb igen)</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Skilsmisse /brudte familiemønstre (særligt ifm. konfliktfyldte skilsmisser)</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Dårlig familieøkonomi</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Manglende stabilitet og omsorg under opvæksten, særligt ustabile familiemønstre</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Opvækst hos enlig forælder/med stedforælder</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Misbrugsproblematikker hos forældre</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Hyppigt skolefravær</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Skoleskift mere end to gange</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Indlæringsmæssige- og/eller </a:t>
            </a:r>
            <a:r>
              <a:rPr lang="da-DK" sz="900" i="1" dirty="0" err="1">
                <a:effectLst>
                  <a:outerShdw blurRad="38100" dist="38100" dir="2700000" algn="tl">
                    <a:srgbClr val="000000">
                      <a:alpha val="43137"/>
                    </a:srgbClr>
                  </a:outerShdw>
                </a:effectLst>
              </a:rPr>
              <a:t>socio</a:t>
            </a:r>
            <a:r>
              <a:rPr lang="da-DK" sz="900" i="1" dirty="0">
                <a:effectLst>
                  <a:outerShdw blurRad="38100" dist="38100" dir="2700000" algn="tl">
                    <a:srgbClr val="000000">
                      <a:alpha val="43137"/>
                    </a:srgbClr>
                  </a:outerShdw>
                </a:effectLst>
              </a:rPr>
              <a:t>-emotionelle vanskeligheder</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Fysisk eller psykisk handikap. (Særligt i.f.t handikaps der medfører behov for hjælp til personlig pleje og/eller giver markant nedsat evne til at sige fra)</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Anbringelse uden for hjemmet</a:t>
            </a:r>
          </a:p>
          <a:p>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Forældre med psykiske lidelser</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Forældre med begrænset uddannelse</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Forældre med antisocial/kriminel adfærd</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Risikoadfærd hos den unge og ofte ældre venner</a:t>
            </a:r>
          </a:p>
          <a:p>
            <a:pPr marL="171450" indent="-171450">
              <a:buFont typeface="Arial" panose="020B0604020202020204" pitchFamily="34" charset="0"/>
              <a:buChar char="•"/>
            </a:pPr>
            <a:endParaRPr lang="da-DK" sz="900" i="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900" i="1" dirty="0">
                <a:effectLst>
                  <a:outerShdw blurRad="38100" dist="38100" dir="2700000" algn="tl">
                    <a:srgbClr val="000000">
                      <a:alpha val="43137"/>
                    </a:srgbClr>
                  </a:outerShdw>
                </a:effectLst>
              </a:rPr>
              <a:t>Ringe fortrolighed mellem barn og forælder (seksuelle </a:t>
            </a:r>
          </a:p>
          <a:p>
            <a:r>
              <a:rPr lang="da-DK" sz="900" i="1" dirty="0">
                <a:effectLst>
                  <a:outerShdw blurRad="38100" dist="38100" dir="2700000" algn="tl">
                    <a:srgbClr val="000000">
                      <a:alpha val="43137"/>
                    </a:srgbClr>
                  </a:outerShdw>
                </a:effectLst>
              </a:rPr>
              <a:t>overgreb inkl. digitale krænkelser)</a:t>
            </a:r>
          </a:p>
        </p:txBody>
      </p:sp>
      <p:sp>
        <p:nvSpPr>
          <p:cNvPr id="5" name="Ellipse 4"/>
          <p:cNvSpPr/>
          <p:nvPr/>
        </p:nvSpPr>
        <p:spPr>
          <a:xfrm>
            <a:off x="7487816" y="5247886"/>
            <a:ext cx="1656184" cy="161011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a-DK" sz="1100" b="1" dirty="0">
              <a:solidFill>
                <a:schemeClr val="tx1"/>
              </a:solidFill>
            </a:endParaRPr>
          </a:p>
          <a:p>
            <a:pPr algn="ctr"/>
            <a:r>
              <a:rPr lang="da-DK" sz="900" b="1" dirty="0">
                <a:solidFill>
                  <a:schemeClr val="bg1"/>
                </a:solidFill>
              </a:rPr>
              <a:t>POLYVIKTIMISERING</a:t>
            </a:r>
          </a:p>
          <a:p>
            <a:pPr algn="ctr"/>
            <a:r>
              <a:rPr lang="da-DK" sz="900" b="1" dirty="0">
                <a:solidFill>
                  <a:schemeClr val="bg1"/>
                </a:solidFill>
              </a:rPr>
              <a:t>- MULTIUDSATHED</a:t>
            </a:r>
          </a:p>
          <a:p>
            <a:pPr algn="ctr"/>
            <a:r>
              <a:rPr lang="da-DK" sz="900" b="1" dirty="0">
                <a:solidFill>
                  <a:schemeClr val="bg1"/>
                </a:solidFill>
              </a:rPr>
              <a:t>Børn udsat for én type af overgreb, er ofte udsat for flere typer af viktimiseringer/</a:t>
            </a:r>
          </a:p>
          <a:p>
            <a:pPr algn="ctr"/>
            <a:r>
              <a:rPr lang="da-DK" sz="900" b="1" dirty="0">
                <a:solidFill>
                  <a:schemeClr val="bg1"/>
                </a:solidFill>
              </a:rPr>
              <a:t>belastninger</a:t>
            </a:r>
            <a:endParaRPr lang="da-DK" sz="1050" b="1" dirty="0">
              <a:solidFill>
                <a:schemeClr val="tx1"/>
              </a:solidFill>
            </a:endParaRPr>
          </a:p>
          <a:p>
            <a:pPr algn="ctr"/>
            <a:endParaRPr lang="da-DK" sz="900" b="1" dirty="0">
              <a:solidFill>
                <a:schemeClr val="bg1"/>
              </a:solidFill>
            </a:endParaRPr>
          </a:p>
        </p:txBody>
      </p:sp>
    </p:spTree>
    <p:extLst>
      <p:ext uri="{BB962C8B-B14F-4D97-AF65-F5344CB8AC3E}">
        <p14:creationId xmlns:p14="http://schemas.microsoft.com/office/powerpoint/2010/main" val="250795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boks 3"/>
          <p:cNvSpPr txBox="1">
            <a:spLocks noGrp="1"/>
          </p:cNvSpPr>
          <p:nvPr>
            <p:ph type="ctrTitle"/>
          </p:nvPr>
        </p:nvSpPr>
        <p:spPr>
          <a:xfrm>
            <a:off x="1979712" y="1844824"/>
            <a:ext cx="5328592" cy="4493538"/>
          </a:xfrm>
          <a:prstGeom prst="rect">
            <a:avLst/>
          </a:prstGeom>
          <a:solidFill>
            <a:schemeClr val="accent6"/>
          </a:solidFill>
        </p:spPr>
        <p:txBody>
          <a:bodyPr wrap="square" rtlCol="0">
            <a:spAutoFit/>
          </a:bodyPr>
          <a:lstStyle/>
          <a:p>
            <a:r>
              <a:rPr lang="da-DK" sz="1100" i="1" dirty="0">
                <a:effectLst>
                  <a:outerShdw blurRad="38100" dist="38100" dir="2700000" algn="tl">
                    <a:srgbClr val="000000">
                      <a:alpha val="43137"/>
                    </a:srgbClr>
                  </a:outerShdw>
                </a:effectLst>
              </a:rPr>
              <a:t>Beredskabsplanen er bygget op på følgende måde:</a:t>
            </a:r>
          </a:p>
          <a:p>
            <a:endParaRPr lang="da-DK" sz="1100" i="1" dirty="0">
              <a:effectLst>
                <a:outerShdw blurRad="38100" dist="38100" dir="2700000" algn="tl">
                  <a:srgbClr val="000000">
                    <a:alpha val="43137"/>
                  </a:srgbClr>
                </a:outerShdw>
              </a:effectLst>
            </a:endParaRPr>
          </a:p>
          <a:p>
            <a:r>
              <a:rPr lang="da-DK" sz="1100" i="1" dirty="0">
                <a:effectLst>
                  <a:outerShdw blurRad="38100" dist="38100" dir="2700000" algn="tl">
                    <a:srgbClr val="000000">
                      <a:alpha val="43137"/>
                    </a:srgbClr>
                  </a:outerShdw>
                </a:effectLst>
              </a:rPr>
              <a:t>Første sektion ”</a:t>
            </a:r>
            <a:r>
              <a:rPr lang="da-DK" sz="1100" i="1" dirty="0">
                <a:effectLst>
                  <a:outerShdw blurRad="38100" dist="38100" dir="2700000" algn="tl">
                    <a:srgbClr val="000000">
                      <a:alpha val="43137"/>
                    </a:srgbClr>
                  </a:outerShdw>
                </a:effectLst>
                <a:hlinkClick r:id="rId2" action="ppaction://hlinksldjump"/>
              </a:rPr>
              <a:t>Definition på vold og overgreb</a:t>
            </a:r>
            <a:r>
              <a:rPr lang="da-DK" sz="1100" i="1" dirty="0">
                <a:effectLst>
                  <a:outerShdw blurRad="38100" dist="38100" dir="2700000" algn="tl">
                    <a:srgbClr val="000000">
                      <a:alpha val="43137"/>
                    </a:srgbClr>
                  </a:outerShdw>
                </a:effectLst>
              </a:rPr>
              <a:t>” handler om hvordan vold og overgreb defineres. Her kan du finde både en kort beskrivelse af det, samt de forskellige lovparagraffer som omhandler dette. </a:t>
            </a:r>
          </a:p>
          <a:p>
            <a:endParaRPr lang="da-DK" sz="1100" i="1" dirty="0">
              <a:effectLst>
                <a:outerShdw blurRad="38100" dist="38100" dir="2700000" algn="tl">
                  <a:srgbClr val="000000">
                    <a:alpha val="43137"/>
                  </a:srgbClr>
                </a:outerShdw>
              </a:effectLst>
            </a:endParaRPr>
          </a:p>
          <a:p>
            <a:r>
              <a:rPr lang="da-DK" sz="1100" i="1" dirty="0">
                <a:effectLst>
                  <a:outerShdw blurRad="38100" dist="38100" dir="2700000" algn="tl">
                    <a:srgbClr val="000000">
                      <a:alpha val="43137"/>
                    </a:srgbClr>
                  </a:outerShdw>
                </a:effectLst>
              </a:rPr>
              <a:t>Anden sektion ”</a:t>
            </a:r>
            <a:r>
              <a:rPr lang="da-DK" sz="1100" i="1" dirty="0">
                <a:effectLst>
                  <a:outerShdw blurRad="38100" dist="38100" dir="2700000" algn="tl">
                    <a:srgbClr val="000000">
                      <a:alpha val="43137"/>
                    </a:srgbClr>
                  </a:outerShdw>
                </a:effectLst>
                <a:hlinkClick r:id="rId3" action="ppaction://hlinksldjump"/>
              </a:rPr>
              <a:t>Primær forebyggelse</a:t>
            </a:r>
            <a:r>
              <a:rPr lang="da-DK" sz="1100" i="1" dirty="0">
                <a:effectLst>
                  <a:outerShdw blurRad="38100" dist="38100" dir="2700000" algn="tl">
                    <a:srgbClr val="000000">
                      <a:alpha val="43137"/>
                    </a:srgbClr>
                  </a:outerShdw>
                </a:effectLst>
              </a:rPr>
              <a:t>” handler om de forskellige tiltag, som kan tages for at forebygge vold og overgreb imod børn, samt hvilke risikofaktorer vi skal være opmærksomme på.  </a:t>
            </a:r>
          </a:p>
          <a:p>
            <a:endParaRPr lang="da-DK" sz="1100" i="1" dirty="0">
              <a:effectLst>
                <a:outerShdw blurRad="38100" dist="38100" dir="2700000" algn="tl">
                  <a:srgbClr val="000000">
                    <a:alpha val="43137"/>
                  </a:srgbClr>
                </a:outerShdw>
              </a:effectLst>
            </a:endParaRPr>
          </a:p>
          <a:p>
            <a:r>
              <a:rPr lang="da-DK" sz="1100" i="1" dirty="0">
                <a:effectLst>
                  <a:outerShdw blurRad="38100" dist="38100" dir="2700000" algn="tl">
                    <a:srgbClr val="000000">
                      <a:alpha val="43137"/>
                    </a:srgbClr>
                  </a:outerShdw>
                </a:effectLst>
              </a:rPr>
              <a:t>Tredje sektion ”</a:t>
            </a:r>
            <a:r>
              <a:rPr lang="da-DK" sz="1100" i="1" dirty="0">
                <a:effectLst>
                  <a:outerShdw blurRad="38100" dist="38100" dir="2700000" algn="tl">
                    <a:srgbClr val="000000">
                      <a:alpha val="43137"/>
                    </a:srgbClr>
                  </a:outerShdw>
                </a:effectLst>
                <a:hlinkClick r:id="rId4" action="ppaction://hlinksldjump"/>
              </a:rPr>
              <a:t>Sekundær forebyggelse</a:t>
            </a:r>
            <a:r>
              <a:rPr lang="da-DK" sz="1100" i="1" dirty="0">
                <a:effectLst>
                  <a:outerShdw blurRad="38100" dist="38100" dir="2700000" algn="tl">
                    <a:srgbClr val="000000">
                      <a:alpha val="43137"/>
                    </a:srgbClr>
                  </a:outerShdw>
                </a:effectLst>
              </a:rPr>
              <a:t>” handler om hvordan vi skal agere, når vi enten har en bekymring, en mistanke eller viden om, at et barn har været udsat for vold eller overgreb. Sektionen indeholder derudover en række værktøjer, samt opmærksomhedspunkter ift. at skulle finde og tale med børn, der har været udsat for vold eller overgreb.</a:t>
            </a:r>
          </a:p>
          <a:p>
            <a:endParaRPr lang="da-DK" sz="1100" i="1" dirty="0">
              <a:effectLst>
                <a:outerShdw blurRad="38100" dist="38100" dir="2700000" algn="tl">
                  <a:srgbClr val="000000">
                    <a:alpha val="43137"/>
                  </a:srgbClr>
                </a:outerShdw>
              </a:effectLst>
            </a:endParaRPr>
          </a:p>
          <a:p>
            <a:r>
              <a:rPr lang="da-DK" sz="1100" i="1" dirty="0">
                <a:effectLst>
                  <a:outerShdw blurRad="38100" dist="38100" dir="2700000" algn="tl">
                    <a:srgbClr val="000000">
                      <a:alpha val="43137"/>
                    </a:srgbClr>
                  </a:outerShdw>
                </a:effectLst>
              </a:rPr>
              <a:t>Fjerde sektion er ”</a:t>
            </a:r>
            <a:r>
              <a:rPr lang="da-DK" sz="1100" i="1" dirty="0">
                <a:effectLst>
                  <a:outerShdw blurRad="38100" dist="38100" dir="2700000" algn="tl">
                    <a:srgbClr val="000000">
                      <a:alpha val="43137"/>
                    </a:srgbClr>
                  </a:outerShdw>
                </a:effectLst>
                <a:hlinkClick r:id="rId5" action="ppaction://hlinksldjump"/>
              </a:rPr>
              <a:t>Handleplanen</a:t>
            </a:r>
            <a:r>
              <a:rPr lang="da-DK" sz="1100" i="1" dirty="0">
                <a:effectLst>
                  <a:outerShdw blurRad="38100" dist="38100" dir="2700000" algn="tl">
                    <a:srgbClr val="000000">
                      <a:alpha val="43137"/>
                    </a:srgbClr>
                  </a:outerShdw>
                </a:effectLst>
              </a:rPr>
              <a:t>”.  Her kan du finde en præcis handlevejledning til hvad du skal gøre, når du står med et barn der muligvis er blevet udsat for overgreb eller udsat for vold. Bemærk at den præcise handlevejledning afhænger af hhv. din rolle ift. barnet, samt hvilken relation den mistænkte har til barnet. Der er en specifik handleplan for hver  af de fire typiske situationer.</a:t>
            </a:r>
          </a:p>
          <a:p>
            <a:endParaRPr lang="da-DK" sz="1100" i="1" dirty="0">
              <a:effectLst>
                <a:outerShdw blurRad="38100" dist="38100" dir="2700000" algn="tl">
                  <a:srgbClr val="000000">
                    <a:alpha val="43137"/>
                  </a:srgbClr>
                </a:outerShdw>
              </a:effectLst>
            </a:endParaRPr>
          </a:p>
          <a:p>
            <a:r>
              <a:rPr lang="da-DK" sz="1100" i="1" dirty="0">
                <a:effectLst>
                  <a:outerShdw blurRad="38100" dist="38100" dir="2700000" algn="tl">
                    <a:srgbClr val="000000">
                      <a:alpha val="43137"/>
                    </a:srgbClr>
                  </a:outerShdw>
                </a:effectLst>
              </a:rPr>
              <a:t>Femte sektion ”</a:t>
            </a:r>
            <a:r>
              <a:rPr lang="da-DK" sz="1100" i="1" dirty="0">
                <a:effectLst>
                  <a:outerShdw blurRad="38100" dist="38100" dir="2700000" algn="tl">
                    <a:srgbClr val="000000">
                      <a:alpha val="43137"/>
                    </a:srgbClr>
                  </a:outerShdw>
                </a:effectLst>
                <a:hlinkClick r:id="rId6" action="ppaction://hlinksldjump"/>
              </a:rPr>
              <a:t>Det opfølgende arbejde</a:t>
            </a:r>
            <a:r>
              <a:rPr lang="da-DK" sz="1100" i="1" dirty="0">
                <a:effectLst>
                  <a:outerShdw blurRad="38100" dist="38100" dir="2700000" algn="tl">
                    <a:srgbClr val="000000">
                      <a:alpha val="43137"/>
                    </a:srgbClr>
                  </a:outerShdw>
                </a:effectLst>
              </a:rPr>
              <a:t>” er en kort beskrivelse af hvad der sker efter en underretning er blevet til en politianmeldelse. Du kan til sidst i dette afsnit også finde kontaktoplysninger på en række relevante instanser og steder hvor børn/unge og voksne kan finde mere information.   </a:t>
            </a:r>
          </a:p>
        </p:txBody>
      </p:sp>
      <p:sp>
        <p:nvSpPr>
          <p:cNvPr id="4" name="Tekstfelt 3"/>
          <p:cNvSpPr txBox="1"/>
          <p:nvPr/>
        </p:nvSpPr>
        <p:spPr>
          <a:xfrm>
            <a:off x="1907704" y="1124744"/>
            <a:ext cx="5472608" cy="400110"/>
          </a:xfrm>
          <a:prstGeom prst="rect">
            <a:avLst/>
          </a:prstGeom>
          <a:noFill/>
        </p:spPr>
        <p:txBody>
          <a:bodyPr wrap="square" rtlCol="0">
            <a:spAutoFit/>
          </a:bodyPr>
          <a:lstStyle/>
          <a:p>
            <a:pPr algn="ctr"/>
            <a:r>
              <a:rPr lang="da-DK" sz="2000" b="1" dirty="0"/>
              <a:t>Indhold i beredskabsplanen</a:t>
            </a:r>
          </a:p>
        </p:txBody>
      </p:sp>
    </p:spTree>
    <p:extLst>
      <p:ext uri="{BB962C8B-B14F-4D97-AF65-F5344CB8AC3E}">
        <p14:creationId xmlns:p14="http://schemas.microsoft.com/office/powerpoint/2010/main" val="24794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z="3200" b="1" dirty="0"/>
              <a:t>Tegn og reaktioner</a:t>
            </a:r>
          </a:p>
        </p:txBody>
      </p:sp>
      <p:graphicFrame>
        <p:nvGraphicFramePr>
          <p:cNvPr id="5" name="Tabel 4"/>
          <p:cNvGraphicFramePr>
            <a:graphicFrameLocks noGrp="1"/>
          </p:cNvGraphicFramePr>
          <p:nvPr>
            <p:extLst>
              <p:ext uri="{D42A27DB-BD31-4B8C-83A1-F6EECF244321}">
                <p14:modId xmlns:p14="http://schemas.microsoft.com/office/powerpoint/2010/main" val="3658611330"/>
              </p:ext>
            </p:extLst>
          </p:nvPr>
        </p:nvGraphicFramePr>
        <p:xfrm>
          <a:off x="1328538" y="1700808"/>
          <a:ext cx="6504384" cy="4192241"/>
        </p:xfrm>
        <a:graphic>
          <a:graphicData uri="http://schemas.openxmlformats.org/drawingml/2006/table">
            <a:tbl>
              <a:tblPr firstRow="1" bandRow="1">
                <a:tableStyleId>{6E25E649-3F16-4E02-A733-19D2CDBF48F0}</a:tableStyleId>
              </a:tblPr>
              <a:tblGrid>
                <a:gridCol w="2168128">
                  <a:extLst>
                    <a:ext uri="{9D8B030D-6E8A-4147-A177-3AD203B41FA5}">
                      <a16:colId xmlns:a16="http://schemas.microsoft.com/office/drawing/2014/main" val="20000"/>
                    </a:ext>
                  </a:extLst>
                </a:gridCol>
                <a:gridCol w="2168128">
                  <a:extLst>
                    <a:ext uri="{9D8B030D-6E8A-4147-A177-3AD203B41FA5}">
                      <a16:colId xmlns:a16="http://schemas.microsoft.com/office/drawing/2014/main" val="20001"/>
                    </a:ext>
                  </a:extLst>
                </a:gridCol>
                <a:gridCol w="2168128">
                  <a:extLst>
                    <a:ext uri="{9D8B030D-6E8A-4147-A177-3AD203B41FA5}">
                      <a16:colId xmlns:a16="http://schemas.microsoft.com/office/drawing/2014/main" val="20002"/>
                    </a:ext>
                  </a:extLst>
                </a:gridCol>
              </a:tblGrid>
              <a:tr h="389852">
                <a:tc gridSpan="3">
                  <a:txBody>
                    <a:bodyPr/>
                    <a:lstStyle/>
                    <a:p>
                      <a:pPr algn="ctr"/>
                      <a:r>
                        <a:rPr lang="da-DK" dirty="0"/>
                        <a:t>FYSISKE TEGN</a:t>
                      </a:r>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0"/>
                  </a:ext>
                </a:extLst>
              </a:tr>
              <a:tr h="389852">
                <a:tc>
                  <a:txBody>
                    <a:bodyPr/>
                    <a:lstStyle/>
                    <a:p>
                      <a:r>
                        <a:rPr lang="da-DK" sz="1050" dirty="0"/>
                        <a:t>Fysisk</a:t>
                      </a:r>
                      <a:r>
                        <a:rPr lang="da-DK" sz="1050" baseline="0" dirty="0"/>
                        <a:t> vold:</a:t>
                      </a:r>
                      <a:endParaRPr lang="da-DK" sz="1050" dirty="0"/>
                    </a:p>
                  </a:txBody>
                  <a:tcPr/>
                </a:tc>
                <a:tc>
                  <a:txBody>
                    <a:bodyPr/>
                    <a:lstStyle/>
                    <a:p>
                      <a:r>
                        <a:rPr lang="da-DK" sz="1050" dirty="0"/>
                        <a:t>Psykisk vold:</a:t>
                      </a:r>
                    </a:p>
                  </a:txBody>
                  <a:tcPr/>
                </a:tc>
                <a:tc>
                  <a:txBody>
                    <a:bodyPr/>
                    <a:lstStyle/>
                    <a:p>
                      <a:r>
                        <a:rPr lang="da-DK" sz="1050" dirty="0"/>
                        <a:t>Seksuelle</a:t>
                      </a:r>
                      <a:r>
                        <a:rPr lang="da-DK" sz="1050" baseline="0" dirty="0"/>
                        <a:t> overgreb:</a:t>
                      </a:r>
                      <a:endParaRPr lang="da-DK" sz="1050" dirty="0"/>
                    </a:p>
                  </a:txBody>
                  <a:tcPr/>
                </a:tc>
                <a:extLst>
                  <a:ext uri="{0D108BD9-81ED-4DB2-BD59-A6C34878D82A}">
                    <a16:rowId xmlns:a16="http://schemas.microsoft.com/office/drawing/2014/main" val="10001"/>
                  </a:ext>
                </a:extLst>
              </a:tr>
              <a:tr h="3412537">
                <a:tc>
                  <a:txBody>
                    <a:bodyPr/>
                    <a:lstStyle/>
                    <a:p>
                      <a:pPr marL="285750" indent="-285750">
                        <a:buFont typeface="Arial" panose="020B0604020202020204" pitchFamily="34" charset="0"/>
                        <a:buChar char="•"/>
                      </a:pPr>
                      <a:r>
                        <a:rPr lang="da-DK" sz="900" dirty="0"/>
                        <a:t>Mærker efter slag</a:t>
                      </a:r>
                    </a:p>
                    <a:p>
                      <a:pPr marL="285750" indent="-285750">
                        <a:buFont typeface="Arial" panose="020B0604020202020204" pitchFamily="34" charset="0"/>
                        <a:buChar char="•"/>
                      </a:pPr>
                      <a:r>
                        <a:rPr lang="da-DK" sz="900" dirty="0"/>
                        <a:t>Brandmærker</a:t>
                      </a:r>
                    </a:p>
                    <a:p>
                      <a:pPr marL="285750" indent="-285750">
                        <a:buFont typeface="Arial" panose="020B0604020202020204" pitchFamily="34" charset="0"/>
                        <a:buChar char="•"/>
                      </a:pPr>
                      <a:r>
                        <a:rPr lang="da-DK" sz="900" dirty="0"/>
                        <a:t>Mærker efter</a:t>
                      </a:r>
                      <a:r>
                        <a:rPr lang="da-DK" sz="900" baseline="0" dirty="0"/>
                        <a:t> kvælningsforsøg</a:t>
                      </a:r>
                    </a:p>
                    <a:p>
                      <a:pPr marL="285750" indent="-285750">
                        <a:buFont typeface="Arial" panose="020B0604020202020204" pitchFamily="34" charset="0"/>
                        <a:buChar char="•"/>
                      </a:pPr>
                      <a:r>
                        <a:rPr lang="da-DK" sz="900" baseline="0" dirty="0"/>
                        <a:t>Knoglebrud</a:t>
                      </a:r>
                    </a:p>
                    <a:p>
                      <a:pPr marL="285750" indent="-285750">
                        <a:buFont typeface="Arial" panose="020B0604020202020204" pitchFamily="34" charset="0"/>
                        <a:buChar char="•"/>
                      </a:pPr>
                      <a:r>
                        <a:rPr lang="da-DK" sz="900" baseline="0" dirty="0" err="1"/>
                        <a:t>Shaken</a:t>
                      </a:r>
                      <a:r>
                        <a:rPr lang="da-DK" sz="900" baseline="0" dirty="0"/>
                        <a:t> baby-syndrom</a:t>
                      </a:r>
                    </a:p>
                    <a:p>
                      <a:pPr marL="285750" indent="-285750">
                        <a:buFont typeface="Arial" panose="020B0604020202020204" pitchFamily="34" charset="0"/>
                        <a:buChar char="•"/>
                      </a:pPr>
                      <a:r>
                        <a:rPr lang="da-DK" sz="900" baseline="0" dirty="0"/>
                        <a:t>Hyppige skadestuebesøg</a:t>
                      </a:r>
                    </a:p>
                    <a:p>
                      <a:pPr marL="285750" indent="-285750">
                        <a:buFont typeface="Arial" panose="020B0604020202020204" pitchFamily="34" charset="0"/>
                        <a:buChar char="•"/>
                      </a:pPr>
                      <a:r>
                        <a:rPr lang="da-DK" sz="900" baseline="0" dirty="0"/>
                        <a:t>Psykosomatiske smerter</a:t>
                      </a:r>
                    </a:p>
                    <a:p>
                      <a:pPr marL="285750" indent="-285750">
                        <a:buFont typeface="Arial" panose="020B0604020202020204" pitchFamily="34" charset="0"/>
                        <a:buChar char="•"/>
                      </a:pPr>
                      <a:r>
                        <a:rPr lang="da-DK" sz="900" baseline="0" dirty="0"/>
                        <a:t>Søvnvanskeligheder</a:t>
                      </a:r>
                    </a:p>
                    <a:p>
                      <a:pPr marL="285750" indent="-285750">
                        <a:buFont typeface="Arial" panose="020B0604020202020204" pitchFamily="34" charset="0"/>
                        <a:buChar char="•"/>
                      </a:pPr>
                      <a:r>
                        <a:rPr lang="da-DK" sz="900" baseline="0" dirty="0"/>
                        <a:t>Overreaktion på pludselige bevægelser og lyde</a:t>
                      </a:r>
                      <a:endParaRPr lang="da-DK" sz="900" dirty="0"/>
                    </a:p>
                  </a:txBody>
                  <a:tcPr/>
                </a:tc>
                <a:tc>
                  <a:txBody>
                    <a:bodyPr/>
                    <a:lstStyle/>
                    <a:p>
                      <a:pPr marL="171450" indent="-171450">
                        <a:buFont typeface="Arial" panose="020B0604020202020204" pitchFamily="34" charset="0"/>
                        <a:buChar char="•"/>
                      </a:pPr>
                      <a:r>
                        <a:rPr lang="da-DK" sz="900" dirty="0"/>
                        <a:t>Fysiske og adfærdsmæssige</a:t>
                      </a:r>
                      <a:r>
                        <a:rPr lang="da-DK" sz="900" baseline="0" dirty="0"/>
                        <a:t> udviklingsforstyrrelser</a:t>
                      </a:r>
                    </a:p>
                    <a:p>
                      <a:pPr marL="171450" indent="-171450">
                        <a:buFont typeface="Arial" panose="020B0604020202020204" pitchFamily="34" charset="0"/>
                        <a:buChar char="•"/>
                      </a:pPr>
                      <a:r>
                        <a:rPr lang="da-DK" sz="900" baseline="0" dirty="0"/>
                        <a:t>Allergier, astma og andre åndedrætslidelser</a:t>
                      </a:r>
                    </a:p>
                    <a:p>
                      <a:pPr marL="171450" indent="-171450">
                        <a:buFont typeface="Arial" panose="020B0604020202020204" pitchFamily="34" charset="0"/>
                        <a:buChar char="•"/>
                      </a:pPr>
                      <a:r>
                        <a:rPr lang="da-DK" sz="900" baseline="0" dirty="0"/>
                        <a:t>Livsbetinget risikoadfærd i ungdomsårene</a:t>
                      </a:r>
                      <a:endParaRPr lang="da-DK" sz="900" dirty="0"/>
                    </a:p>
                  </a:txBody>
                  <a:tcPr/>
                </a:tc>
                <a:tc>
                  <a:txBody>
                    <a:bodyPr/>
                    <a:lstStyle/>
                    <a:p>
                      <a:pPr marL="171450" indent="-171450">
                        <a:buFont typeface="Arial" panose="020B0604020202020204" pitchFamily="34" charset="0"/>
                        <a:buChar char="•"/>
                      </a:pPr>
                      <a:r>
                        <a:rPr lang="da-DK" sz="900" dirty="0"/>
                        <a:t>Rødme, kløe, rifter ved kønsdele</a:t>
                      </a:r>
                    </a:p>
                    <a:p>
                      <a:pPr marL="171450" indent="-171450">
                        <a:buFont typeface="Arial" panose="020B0604020202020204" pitchFamily="34" charset="0"/>
                        <a:buChar char="•"/>
                      </a:pPr>
                      <a:r>
                        <a:rPr lang="da-DK" sz="900" dirty="0"/>
                        <a:t>Sår/revner</a:t>
                      </a:r>
                      <a:r>
                        <a:rPr lang="da-DK" sz="900" baseline="0" dirty="0"/>
                        <a:t> i mund og mundvige og sår/skader i mundhulen</a:t>
                      </a:r>
                    </a:p>
                    <a:p>
                      <a:pPr marL="171450" indent="-171450">
                        <a:buFont typeface="Arial" panose="020B0604020202020204" pitchFamily="34" charset="0"/>
                        <a:buChar char="•"/>
                      </a:pPr>
                      <a:r>
                        <a:rPr lang="da-DK" sz="900" baseline="0" dirty="0"/>
                        <a:t>Underlivslidelser</a:t>
                      </a:r>
                    </a:p>
                    <a:p>
                      <a:pPr marL="171450" indent="-171450">
                        <a:buFont typeface="Arial" panose="020B0604020202020204" pitchFamily="34" charset="0"/>
                        <a:buChar char="•"/>
                      </a:pPr>
                      <a:r>
                        <a:rPr lang="da-DK" sz="900" baseline="0" dirty="0"/>
                        <a:t>Manglende kontrol over afføring og vandladning</a:t>
                      </a:r>
                    </a:p>
                    <a:p>
                      <a:pPr marL="171450" indent="-171450">
                        <a:buFont typeface="Arial" panose="020B0604020202020204" pitchFamily="34" charset="0"/>
                        <a:buChar char="•"/>
                      </a:pPr>
                      <a:r>
                        <a:rPr lang="da-DK" sz="900" baseline="0" dirty="0"/>
                        <a:t>Mave- og fordøjelsesproblemer</a:t>
                      </a:r>
                    </a:p>
                    <a:p>
                      <a:pPr marL="171450" indent="-171450">
                        <a:buFont typeface="Arial" panose="020B0604020202020204" pitchFamily="34" charset="0"/>
                        <a:buChar char="•"/>
                      </a:pPr>
                      <a:r>
                        <a:rPr lang="da-DK" sz="900" baseline="0" dirty="0"/>
                        <a:t>Søvnvanskeligheder</a:t>
                      </a:r>
                    </a:p>
                    <a:p>
                      <a:pPr marL="171450" indent="-171450">
                        <a:buFont typeface="Arial" panose="020B0604020202020204" pitchFamily="34" charset="0"/>
                        <a:buChar char="•"/>
                      </a:pPr>
                      <a:r>
                        <a:rPr lang="da-DK" sz="900" baseline="0" dirty="0"/>
                        <a:t>Vanskeligheder med kropslig kontakt, berøring, manglende blufærdighed</a:t>
                      </a:r>
                    </a:p>
                    <a:p>
                      <a:pPr marL="171450" indent="-171450">
                        <a:buFont typeface="Arial" panose="020B0604020202020204" pitchFamily="34" charset="0"/>
                        <a:buChar char="•"/>
                      </a:pPr>
                      <a:r>
                        <a:rPr lang="da-DK" sz="900" baseline="0" dirty="0"/>
                        <a:t>Psykosomatiske smerter</a:t>
                      </a:r>
                    </a:p>
                    <a:p>
                      <a:pPr marL="171450" indent="-171450">
                        <a:buFont typeface="Arial" panose="020B0604020202020204" pitchFamily="34" charset="0"/>
                        <a:buChar char="•"/>
                      </a:pPr>
                      <a:r>
                        <a:rPr lang="da-DK" sz="900" baseline="0" dirty="0"/>
                        <a:t>Mangelfuld eller overdreven personlig hygiejne</a:t>
                      </a:r>
                    </a:p>
                    <a:p>
                      <a:pPr marL="171450" indent="-171450">
                        <a:buFont typeface="Arial" panose="020B0604020202020204" pitchFamily="34" charset="0"/>
                        <a:buChar char="•"/>
                      </a:pPr>
                      <a:r>
                        <a:rPr lang="da-DK" sz="900" baseline="0" dirty="0"/>
                        <a:t>Påfaldende kropslugt af eksempelvis sæd</a:t>
                      </a:r>
                    </a:p>
                    <a:p>
                      <a:pPr marL="171450" indent="-171450">
                        <a:buFont typeface="Arial" panose="020B0604020202020204" pitchFamily="34" charset="0"/>
                        <a:buChar char="•"/>
                      </a:pPr>
                      <a:r>
                        <a:rPr lang="da-DK" sz="900" baseline="0" dirty="0"/>
                        <a:t>Tidlig seksuel aktivitet</a:t>
                      </a:r>
                    </a:p>
                    <a:p>
                      <a:pPr marL="171450" indent="-171450">
                        <a:buFont typeface="Arial" panose="020B0604020202020204" pitchFamily="34" charset="0"/>
                        <a:buChar char="•"/>
                      </a:pPr>
                      <a:r>
                        <a:rPr lang="da-DK" sz="900" baseline="0" dirty="0"/>
                        <a:t>Tidlig graviditet og abort</a:t>
                      </a:r>
                    </a:p>
                    <a:p>
                      <a:pPr marL="171450" indent="-171450">
                        <a:buFont typeface="Arial" panose="020B0604020202020204" pitchFamily="34" charset="0"/>
                        <a:buChar char="•"/>
                      </a:pPr>
                      <a:r>
                        <a:rPr lang="da-DK" sz="900" baseline="0" dirty="0"/>
                        <a:t>Forsøg på at tilbageholde fysisk udvikling</a:t>
                      </a:r>
                    </a:p>
                    <a:p>
                      <a:pPr marL="171450" indent="-171450">
                        <a:buFont typeface="Arial" panose="020B0604020202020204" pitchFamily="34" charset="0"/>
                        <a:buChar char="•"/>
                      </a:pPr>
                      <a:r>
                        <a:rPr lang="da-DK" sz="900" baseline="0" dirty="0"/>
                        <a:t>Vanskeligheder med at synke, og bestemte fødevarer kan vække ubehag</a:t>
                      </a:r>
                      <a:endParaRPr lang="da-DK" sz="9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32367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z="3200" b="1" dirty="0"/>
              <a:t>Tegn og reaktioner</a:t>
            </a:r>
          </a:p>
        </p:txBody>
      </p:sp>
      <p:graphicFrame>
        <p:nvGraphicFramePr>
          <p:cNvPr id="5" name="Tabel 4"/>
          <p:cNvGraphicFramePr>
            <a:graphicFrameLocks noGrp="1"/>
          </p:cNvGraphicFramePr>
          <p:nvPr>
            <p:extLst>
              <p:ext uri="{D42A27DB-BD31-4B8C-83A1-F6EECF244321}">
                <p14:modId xmlns:p14="http://schemas.microsoft.com/office/powerpoint/2010/main" val="1535261961"/>
              </p:ext>
            </p:extLst>
          </p:nvPr>
        </p:nvGraphicFramePr>
        <p:xfrm>
          <a:off x="1364542" y="1484784"/>
          <a:ext cx="6432375" cy="4408263"/>
        </p:xfrm>
        <a:graphic>
          <a:graphicData uri="http://schemas.openxmlformats.org/drawingml/2006/table">
            <a:tbl>
              <a:tblPr firstRow="1" bandRow="1">
                <a:tableStyleId>{6E25E649-3F16-4E02-A733-19D2CDBF48F0}</a:tableStyleId>
              </a:tblPr>
              <a:tblGrid>
                <a:gridCol w="2144125">
                  <a:extLst>
                    <a:ext uri="{9D8B030D-6E8A-4147-A177-3AD203B41FA5}">
                      <a16:colId xmlns:a16="http://schemas.microsoft.com/office/drawing/2014/main" val="20000"/>
                    </a:ext>
                  </a:extLst>
                </a:gridCol>
                <a:gridCol w="2144125">
                  <a:extLst>
                    <a:ext uri="{9D8B030D-6E8A-4147-A177-3AD203B41FA5}">
                      <a16:colId xmlns:a16="http://schemas.microsoft.com/office/drawing/2014/main" val="20001"/>
                    </a:ext>
                  </a:extLst>
                </a:gridCol>
                <a:gridCol w="2144125">
                  <a:extLst>
                    <a:ext uri="{9D8B030D-6E8A-4147-A177-3AD203B41FA5}">
                      <a16:colId xmlns:a16="http://schemas.microsoft.com/office/drawing/2014/main" val="20002"/>
                    </a:ext>
                  </a:extLst>
                </a:gridCol>
              </a:tblGrid>
              <a:tr h="396309">
                <a:tc gridSpan="3">
                  <a:txBody>
                    <a:bodyPr/>
                    <a:lstStyle/>
                    <a:p>
                      <a:pPr algn="ctr"/>
                      <a:r>
                        <a:rPr lang="da-DK" dirty="0"/>
                        <a:t>PSYKISKE TEGN</a:t>
                      </a:r>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0"/>
                  </a:ext>
                </a:extLst>
              </a:tr>
              <a:tr h="396309">
                <a:tc>
                  <a:txBody>
                    <a:bodyPr/>
                    <a:lstStyle/>
                    <a:p>
                      <a:r>
                        <a:rPr lang="da-DK" sz="1050" dirty="0"/>
                        <a:t>Fysisk</a:t>
                      </a:r>
                      <a:r>
                        <a:rPr lang="da-DK" sz="1050" baseline="0" dirty="0"/>
                        <a:t> vold:</a:t>
                      </a:r>
                      <a:endParaRPr lang="da-DK" sz="1050" dirty="0"/>
                    </a:p>
                  </a:txBody>
                  <a:tcPr/>
                </a:tc>
                <a:tc>
                  <a:txBody>
                    <a:bodyPr/>
                    <a:lstStyle/>
                    <a:p>
                      <a:r>
                        <a:rPr lang="da-DK" sz="1050" dirty="0"/>
                        <a:t>Psykisk vold:</a:t>
                      </a:r>
                    </a:p>
                  </a:txBody>
                  <a:tcPr/>
                </a:tc>
                <a:tc>
                  <a:txBody>
                    <a:bodyPr/>
                    <a:lstStyle/>
                    <a:p>
                      <a:r>
                        <a:rPr lang="da-DK" sz="1050" dirty="0"/>
                        <a:t>Seksuelle</a:t>
                      </a:r>
                      <a:r>
                        <a:rPr lang="da-DK" sz="1050" baseline="0" dirty="0"/>
                        <a:t> overgreb:</a:t>
                      </a:r>
                      <a:endParaRPr lang="da-DK" sz="1050" dirty="0"/>
                    </a:p>
                  </a:txBody>
                  <a:tcPr/>
                </a:tc>
                <a:extLst>
                  <a:ext uri="{0D108BD9-81ED-4DB2-BD59-A6C34878D82A}">
                    <a16:rowId xmlns:a16="http://schemas.microsoft.com/office/drawing/2014/main" val="10001"/>
                  </a:ext>
                </a:extLst>
              </a:tr>
              <a:tr h="3615645">
                <a:tc>
                  <a:txBody>
                    <a:bodyPr/>
                    <a:lstStyle/>
                    <a:p>
                      <a:pPr marL="285750" indent="-285750">
                        <a:buFont typeface="Arial" panose="020B0604020202020204" pitchFamily="34" charset="0"/>
                        <a:buChar char="•"/>
                      </a:pPr>
                      <a:r>
                        <a:rPr lang="da-DK" sz="900" dirty="0"/>
                        <a:t>Tristhed/tavshed</a:t>
                      </a:r>
                    </a:p>
                    <a:p>
                      <a:pPr marL="285750" indent="-285750">
                        <a:buFont typeface="Arial" panose="020B0604020202020204" pitchFamily="34" charset="0"/>
                        <a:buChar char="•"/>
                      </a:pPr>
                      <a:r>
                        <a:rPr lang="da-DK" sz="900" dirty="0"/>
                        <a:t>Indadvendthed/isolation</a:t>
                      </a:r>
                    </a:p>
                    <a:p>
                      <a:pPr marL="285750" indent="-285750">
                        <a:buFont typeface="Arial" panose="020B0604020202020204" pitchFamily="34" charset="0"/>
                        <a:buChar char="•"/>
                      </a:pPr>
                      <a:r>
                        <a:rPr lang="da-DK" sz="900" dirty="0"/>
                        <a:t>Utryg</a:t>
                      </a:r>
                      <a:r>
                        <a:rPr lang="da-DK" sz="900" baseline="0" dirty="0"/>
                        <a:t> tilknytning</a:t>
                      </a:r>
                    </a:p>
                    <a:p>
                      <a:pPr marL="285750" indent="-285750">
                        <a:buFont typeface="Arial" panose="020B0604020202020204" pitchFamily="34" charset="0"/>
                        <a:buChar char="•"/>
                      </a:pPr>
                      <a:r>
                        <a:rPr lang="da-DK" sz="900" baseline="0" dirty="0"/>
                        <a:t>Mistillid til andre</a:t>
                      </a:r>
                    </a:p>
                    <a:p>
                      <a:pPr marL="285750" indent="-285750">
                        <a:buFont typeface="Arial" panose="020B0604020202020204" pitchFamily="34" charset="0"/>
                        <a:buChar char="•"/>
                      </a:pPr>
                      <a:r>
                        <a:rPr lang="da-DK" sz="900" baseline="0" dirty="0"/>
                        <a:t>Dissociation, og barnet kan være virkelighedsfjernt</a:t>
                      </a:r>
                    </a:p>
                    <a:p>
                      <a:pPr marL="285750" indent="-285750">
                        <a:buFont typeface="Arial" panose="020B0604020202020204" pitchFamily="34" charset="0"/>
                        <a:buChar char="•"/>
                      </a:pPr>
                      <a:r>
                        <a:rPr lang="da-DK" sz="900" baseline="0" dirty="0"/>
                        <a:t>Lav selvfølelse/selvværd</a:t>
                      </a:r>
                    </a:p>
                    <a:p>
                      <a:pPr marL="285750" indent="-285750">
                        <a:buFont typeface="Arial" panose="020B0604020202020204" pitchFamily="34" charset="0"/>
                        <a:buChar char="•"/>
                      </a:pPr>
                      <a:r>
                        <a:rPr lang="da-DK" sz="900" baseline="0" dirty="0"/>
                        <a:t>Hjælpeløshed, magtesløshed</a:t>
                      </a:r>
                    </a:p>
                    <a:p>
                      <a:pPr marL="285750" indent="-285750">
                        <a:buFont typeface="Arial" panose="020B0604020202020204" pitchFamily="34" charset="0"/>
                        <a:buChar char="•"/>
                      </a:pPr>
                      <a:r>
                        <a:rPr lang="da-DK" sz="900" baseline="0" dirty="0"/>
                        <a:t>Depression</a:t>
                      </a:r>
                    </a:p>
                    <a:p>
                      <a:pPr marL="285750" indent="-285750">
                        <a:buFont typeface="Arial" panose="020B0604020202020204" pitchFamily="34" charset="0"/>
                        <a:buChar char="•"/>
                      </a:pPr>
                      <a:r>
                        <a:rPr lang="da-DK" sz="900" baseline="0" dirty="0"/>
                        <a:t>Angst</a:t>
                      </a:r>
                    </a:p>
                    <a:p>
                      <a:pPr marL="285750" indent="-285750">
                        <a:buFont typeface="Arial" panose="020B0604020202020204" pitchFamily="34" charset="0"/>
                        <a:buChar char="•"/>
                      </a:pPr>
                      <a:r>
                        <a:rPr lang="da-DK" sz="900" baseline="0" dirty="0"/>
                        <a:t>Vanskeligheder ved at løsrive sig fra forældre/eller barnet løsriver sig for hurtigt</a:t>
                      </a:r>
                    </a:p>
                    <a:p>
                      <a:pPr marL="285750" indent="-285750">
                        <a:buFont typeface="Arial" panose="020B0604020202020204" pitchFamily="34" charset="0"/>
                        <a:buChar char="•"/>
                      </a:pPr>
                      <a:r>
                        <a:rPr lang="da-DK" sz="900" baseline="0" dirty="0"/>
                        <a:t>PTSD-symptomer</a:t>
                      </a:r>
                      <a:endParaRPr lang="da-DK" sz="900" dirty="0"/>
                    </a:p>
                  </a:txBody>
                  <a:tcPr/>
                </a:tc>
                <a:tc>
                  <a:txBody>
                    <a:bodyPr/>
                    <a:lstStyle/>
                    <a:p>
                      <a:pPr marL="171450" indent="-171450">
                        <a:buFont typeface="Arial" panose="020B0604020202020204" pitchFamily="34" charset="0"/>
                        <a:buChar char="•"/>
                      </a:pPr>
                      <a:r>
                        <a:rPr lang="da-DK" sz="900" dirty="0"/>
                        <a:t>Angst</a:t>
                      </a:r>
                    </a:p>
                    <a:p>
                      <a:pPr marL="171450" indent="-171450">
                        <a:buFont typeface="Arial" panose="020B0604020202020204" pitchFamily="34" charset="0"/>
                        <a:buChar char="•"/>
                      </a:pPr>
                      <a:r>
                        <a:rPr lang="da-DK" sz="900" dirty="0"/>
                        <a:t>Depression</a:t>
                      </a:r>
                    </a:p>
                    <a:p>
                      <a:pPr marL="171450" indent="-171450">
                        <a:buFont typeface="Arial" panose="020B0604020202020204" pitchFamily="34" charset="0"/>
                        <a:buChar char="•"/>
                      </a:pPr>
                      <a:r>
                        <a:rPr lang="da-DK" sz="900" dirty="0"/>
                        <a:t>Negativ</a:t>
                      </a:r>
                      <a:r>
                        <a:rPr lang="da-DK" sz="900" baseline="0" dirty="0"/>
                        <a:t> selvforståelse</a:t>
                      </a:r>
                    </a:p>
                    <a:p>
                      <a:pPr marL="171450" indent="-171450">
                        <a:buFont typeface="Arial" panose="020B0604020202020204" pitchFamily="34" charset="0"/>
                        <a:buChar char="•"/>
                      </a:pPr>
                      <a:r>
                        <a:rPr lang="da-DK" sz="900" baseline="0" dirty="0"/>
                        <a:t>Følelsesmæssig ustabilitet</a:t>
                      </a:r>
                    </a:p>
                    <a:p>
                      <a:pPr marL="171450" indent="-171450">
                        <a:buFont typeface="Arial" panose="020B0604020202020204" pitchFamily="34" charset="0"/>
                        <a:buChar char="•"/>
                      </a:pPr>
                      <a:r>
                        <a:rPr lang="da-DK" sz="900" baseline="0" dirty="0"/>
                        <a:t>Selvdestruktiv adfærd, herunder spiseforstyrrelser og stofmisbrug</a:t>
                      </a:r>
                      <a:endParaRPr lang="da-DK" sz="900" dirty="0"/>
                    </a:p>
                  </a:txBody>
                  <a:tcPr/>
                </a:tc>
                <a:tc>
                  <a:txBody>
                    <a:bodyPr/>
                    <a:lstStyle/>
                    <a:p>
                      <a:pPr marL="285750" indent="-285750">
                        <a:buFont typeface="Arial" panose="020B0604020202020204" pitchFamily="34" charset="0"/>
                        <a:buChar char="•"/>
                      </a:pPr>
                      <a:r>
                        <a:rPr lang="da-DK" sz="900" dirty="0"/>
                        <a:t>Tristhed/tavshed</a:t>
                      </a:r>
                    </a:p>
                    <a:p>
                      <a:pPr marL="285750" indent="-285750">
                        <a:buFont typeface="Arial" panose="020B0604020202020204" pitchFamily="34" charset="0"/>
                        <a:buChar char="•"/>
                      </a:pPr>
                      <a:r>
                        <a:rPr lang="da-DK" sz="900" dirty="0"/>
                        <a:t>Indadvendthed/isolation</a:t>
                      </a:r>
                    </a:p>
                    <a:p>
                      <a:pPr marL="285750" indent="-285750">
                        <a:buFont typeface="Arial" panose="020B0604020202020204" pitchFamily="34" charset="0"/>
                        <a:buChar char="•"/>
                      </a:pPr>
                      <a:r>
                        <a:rPr lang="da-DK" sz="900" dirty="0"/>
                        <a:t>Utryg</a:t>
                      </a:r>
                      <a:r>
                        <a:rPr lang="da-DK" sz="900" baseline="0" dirty="0"/>
                        <a:t> tilknytning</a:t>
                      </a:r>
                    </a:p>
                    <a:p>
                      <a:pPr marL="285750" indent="-285750">
                        <a:buFont typeface="Arial" panose="020B0604020202020204" pitchFamily="34" charset="0"/>
                        <a:buChar char="•"/>
                      </a:pPr>
                      <a:r>
                        <a:rPr lang="da-DK" sz="900" baseline="0" dirty="0"/>
                        <a:t>Mistillid til andre</a:t>
                      </a:r>
                    </a:p>
                    <a:p>
                      <a:pPr marL="285750" indent="-285750">
                        <a:buFont typeface="Arial" panose="020B0604020202020204" pitchFamily="34" charset="0"/>
                        <a:buChar char="•"/>
                      </a:pPr>
                      <a:r>
                        <a:rPr lang="da-DK" sz="900" baseline="0" dirty="0"/>
                        <a:t>Dissociation, og barnet kan være virkelighedsfjernt</a:t>
                      </a:r>
                    </a:p>
                    <a:p>
                      <a:pPr marL="285750" indent="-285750">
                        <a:buFont typeface="Arial" panose="020B0604020202020204" pitchFamily="34" charset="0"/>
                        <a:buChar char="•"/>
                      </a:pPr>
                      <a:r>
                        <a:rPr lang="da-DK" sz="900" baseline="0" dirty="0"/>
                        <a:t>Lav selvfølelse/selvværd</a:t>
                      </a:r>
                    </a:p>
                    <a:p>
                      <a:pPr marL="285750" indent="-285750">
                        <a:buFont typeface="Arial" panose="020B0604020202020204" pitchFamily="34" charset="0"/>
                        <a:buChar char="•"/>
                      </a:pPr>
                      <a:r>
                        <a:rPr lang="da-DK" sz="900" baseline="0" dirty="0"/>
                        <a:t>Hjælpeløshed, magtesløshed</a:t>
                      </a:r>
                    </a:p>
                    <a:p>
                      <a:pPr marL="285750" indent="-285750">
                        <a:buFont typeface="Arial" panose="020B0604020202020204" pitchFamily="34" charset="0"/>
                        <a:buChar char="•"/>
                      </a:pPr>
                      <a:r>
                        <a:rPr lang="da-DK" sz="900" baseline="0" dirty="0"/>
                        <a:t>Depression</a:t>
                      </a:r>
                    </a:p>
                    <a:p>
                      <a:pPr marL="285750" indent="-285750">
                        <a:buFont typeface="Arial" panose="020B0604020202020204" pitchFamily="34" charset="0"/>
                        <a:buChar char="•"/>
                      </a:pPr>
                      <a:r>
                        <a:rPr lang="da-DK" sz="900" baseline="0" dirty="0"/>
                        <a:t>Angst</a:t>
                      </a:r>
                    </a:p>
                    <a:p>
                      <a:pPr marL="285750" indent="-285750">
                        <a:buFont typeface="Arial" panose="020B0604020202020204" pitchFamily="34" charset="0"/>
                        <a:buChar char="•"/>
                      </a:pPr>
                      <a:r>
                        <a:rPr lang="da-DK" sz="900" baseline="0" dirty="0"/>
                        <a:t>Uforklarlig gråd</a:t>
                      </a:r>
                    </a:p>
                    <a:p>
                      <a:pPr marL="285750" indent="-285750">
                        <a:buFont typeface="Arial" panose="020B0604020202020204" pitchFamily="34" charset="0"/>
                        <a:buChar char="•"/>
                      </a:pPr>
                      <a:r>
                        <a:rPr lang="da-DK" sz="900" baseline="0" dirty="0"/>
                        <a:t>Mareridt, PTSD-symptomer</a:t>
                      </a:r>
                    </a:p>
                    <a:p>
                      <a:pPr marL="285750" indent="-285750">
                        <a:buFont typeface="Arial" panose="020B0604020202020204" pitchFamily="34" charset="0"/>
                        <a:buChar char="•"/>
                      </a:pPr>
                      <a:r>
                        <a:rPr lang="da-DK" sz="900" baseline="0" dirty="0"/>
                        <a:t>Skyldfølelse</a:t>
                      </a:r>
                    </a:p>
                    <a:p>
                      <a:pPr marL="285750" indent="-285750">
                        <a:buFont typeface="Arial" panose="020B0604020202020204" pitchFamily="34" charset="0"/>
                        <a:buChar char="•"/>
                      </a:pPr>
                      <a:r>
                        <a:rPr lang="da-DK" sz="900" baseline="0" dirty="0"/>
                        <a:t>Skamfølelse</a:t>
                      </a:r>
                    </a:p>
                    <a:p>
                      <a:pPr marL="285750" indent="-285750">
                        <a:buFont typeface="Arial" panose="020B0604020202020204" pitchFamily="34" charset="0"/>
                        <a:buChar char="•"/>
                      </a:pPr>
                      <a:r>
                        <a:rPr lang="da-DK" sz="900" baseline="0" dirty="0"/>
                        <a:t>Begyndende depression</a:t>
                      </a:r>
                    </a:p>
                    <a:p>
                      <a:pPr marL="285750" indent="-285750">
                        <a:buFont typeface="Arial" panose="020B0604020202020204" pitchFamily="34" charset="0"/>
                        <a:buChar char="•"/>
                      </a:pPr>
                      <a:r>
                        <a:rPr lang="da-DK" sz="900" baseline="0" dirty="0"/>
                        <a:t>Manglende identitetsfølelse</a:t>
                      </a:r>
                    </a:p>
                    <a:p>
                      <a:pPr marL="285750" indent="-285750">
                        <a:buFont typeface="Arial" panose="020B0604020202020204" pitchFamily="34" charset="0"/>
                        <a:buChar char="•"/>
                      </a:pPr>
                      <a:r>
                        <a:rPr lang="da-DK" sz="900" baseline="0" dirty="0"/>
                        <a:t>Barnet kan være forvirret omkring kønsidentitet</a:t>
                      </a:r>
                    </a:p>
                    <a:p>
                      <a:pPr marL="285750" indent="-285750">
                        <a:buFont typeface="Arial" panose="020B0604020202020204" pitchFamily="34" charset="0"/>
                        <a:buChar char="•"/>
                      </a:pPr>
                      <a:r>
                        <a:rPr lang="da-DK" sz="900" baseline="0" dirty="0"/>
                        <a:t>Barnet kan være hemmelighedsfulgt og/eller skamfuldt</a:t>
                      </a:r>
                    </a:p>
                    <a:p>
                      <a:pPr marL="285750" indent="-285750">
                        <a:buFont typeface="Arial" panose="020B0604020202020204" pitchFamily="34" charset="0"/>
                        <a:buChar char="•"/>
                      </a:pPr>
                      <a:r>
                        <a:rPr lang="da-DK" sz="900" baseline="0" dirty="0"/>
                        <a:t>Oplevet mangel på sammenhæng</a:t>
                      </a:r>
                    </a:p>
                    <a:p>
                      <a:pPr marL="285750" indent="-285750">
                        <a:buFont typeface="Arial" panose="020B0604020202020204" pitchFamily="34" charset="0"/>
                        <a:buChar char="•"/>
                      </a:pPr>
                      <a:r>
                        <a:rPr lang="da-DK" sz="900" baseline="0" dirty="0"/>
                        <a:t>Identitetsvanskeligheder</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59916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7504" y="764704"/>
            <a:ext cx="7904163" cy="756084"/>
          </a:xfrm>
        </p:spPr>
        <p:txBody>
          <a:bodyPr/>
          <a:lstStyle/>
          <a:p>
            <a:pPr algn="l"/>
            <a:r>
              <a:rPr lang="da-DK" sz="2400" b="1" dirty="0"/>
              <a:t>Tegn og reaktioner</a:t>
            </a:r>
          </a:p>
        </p:txBody>
      </p:sp>
      <p:graphicFrame>
        <p:nvGraphicFramePr>
          <p:cNvPr id="5" name="Tabel 4"/>
          <p:cNvGraphicFramePr>
            <a:graphicFrameLocks noGrp="1"/>
          </p:cNvGraphicFramePr>
          <p:nvPr>
            <p:extLst>
              <p:ext uri="{D42A27DB-BD31-4B8C-83A1-F6EECF244321}">
                <p14:modId xmlns:p14="http://schemas.microsoft.com/office/powerpoint/2010/main" val="1397940626"/>
              </p:ext>
            </p:extLst>
          </p:nvPr>
        </p:nvGraphicFramePr>
        <p:xfrm>
          <a:off x="2699792" y="692696"/>
          <a:ext cx="6120681" cy="6165304"/>
        </p:xfrm>
        <a:graphic>
          <a:graphicData uri="http://schemas.openxmlformats.org/drawingml/2006/table">
            <a:tbl>
              <a:tblPr firstRow="1" bandRow="1">
                <a:tableStyleId>{6E25E649-3F16-4E02-A733-19D2CDBF48F0}</a:tableStyleId>
              </a:tblPr>
              <a:tblGrid>
                <a:gridCol w="2040227">
                  <a:extLst>
                    <a:ext uri="{9D8B030D-6E8A-4147-A177-3AD203B41FA5}">
                      <a16:colId xmlns:a16="http://schemas.microsoft.com/office/drawing/2014/main" val="20000"/>
                    </a:ext>
                  </a:extLst>
                </a:gridCol>
                <a:gridCol w="2040227">
                  <a:extLst>
                    <a:ext uri="{9D8B030D-6E8A-4147-A177-3AD203B41FA5}">
                      <a16:colId xmlns:a16="http://schemas.microsoft.com/office/drawing/2014/main" val="20001"/>
                    </a:ext>
                  </a:extLst>
                </a:gridCol>
                <a:gridCol w="2040227">
                  <a:extLst>
                    <a:ext uri="{9D8B030D-6E8A-4147-A177-3AD203B41FA5}">
                      <a16:colId xmlns:a16="http://schemas.microsoft.com/office/drawing/2014/main" val="20002"/>
                    </a:ext>
                  </a:extLst>
                </a:gridCol>
              </a:tblGrid>
              <a:tr h="405832">
                <a:tc gridSpan="3">
                  <a:txBody>
                    <a:bodyPr/>
                    <a:lstStyle/>
                    <a:p>
                      <a:pPr algn="ctr"/>
                      <a:r>
                        <a:rPr lang="da-DK" dirty="0"/>
                        <a:t>ADFÆRDSMÆSSIGE</a:t>
                      </a:r>
                      <a:r>
                        <a:rPr lang="da-DK" baseline="0" dirty="0"/>
                        <a:t> TEGN</a:t>
                      </a:r>
                      <a:endParaRPr lang="da-DK" dirty="0"/>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0"/>
                  </a:ext>
                </a:extLst>
              </a:tr>
              <a:tr h="405832">
                <a:tc>
                  <a:txBody>
                    <a:bodyPr/>
                    <a:lstStyle/>
                    <a:p>
                      <a:r>
                        <a:rPr lang="da-DK" sz="1050" dirty="0"/>
                        <a:t>Fysisk</a:t>
                      </a:r>
                      <a:r>
                        <a:rPr lang="da-DK" sz="1050" baseline="0" dirty="0"/>
                        <a:t> vold:</a:t>
                      </a:r>
                      <a:endParaRPr lang="da-DK" sz="1050" dirty="0"/>
                    </a:p>
                  </a:txBody>
                  <a:tcPr/>
                </a:tc>
                <a:tc>
                  <a:txBody>
                    <a:bodyPr/>
                    <a:lstStyle/>
                    <a:p>
                      <a:r>
                        <a:rPr lang="da-DK" sz="1050" dirty="0"/>
                        <a:t>Psykisk vold:</a:t>
                      </a:r>
                    </a:p>
                  </a:txBody>
                  <a:tcPr/>
                </a:tc>
                <a:tc>
                  <a:txBody>
                    <a:bodyPr/>
                    <a:lstStyle/>
                    <a:p>
                      <a:r>
                        <a:rPr lang="da-DK" sz="1050" dirty="0"/>
                        <a:t>Seksuelle</a:t>
                      </a:r>
                      <a:r>
                        <a:rPr lang="da-DK" sz="1050" baseline="0" dirty="0"/>
                        <a:t> overgreb:</a:t>
                      </a:r>
                      <a:endParaRPr lang="da-DK" sz="1050" dirty="0"/>
                    </a:p>
                  </a:txBody>
                  <a:tcPr/>
                </a:tc>
                <a:extLst>
                  <a:ext uri="{0D108BD9-81ED-4DB2-BD59-A6C34878D82A}">
                    <a16:rowId xmlns:a16="http://schemas.microsoft.com/office/drawing/2014/main" val="10001"/>
                  </a:ext>
                </a:extLst>
              </a:tr>
              <a:tr h="5353640">
                <a:tc>
                  <a:txBody>
                    <a:bodyPr/>
                    <a:lstStyle/>
                    <a:p>
                      <a:pPr marL="171450" indent="-171450">
                        <a:buFont typeface="Arial" panose="020B0604020202020204" pitchFamily="34" charset="0"/>
                        <a:buChar char="•"/>
                      </a:pPr>
                      <a:r>
                        <a:rPr lang="da-DK" sz="900" dirty="0"/>
                        <a:t>Ændring</a:t>
                      </a:r>
                      <a:r>
                        <a:rPr lang="da-DK" sz="900" baseline="0" dirty="0"/>
                        <a:t> i adfærd</a:t>
                      </a:r>
                    </a:p>
                    <a:p>
                      <a:pPr marL="171450" indent="-171450">
                        <a:buFont typeface="Arial" panose="020B0604020202020204" pitchFamily="34" charset="0"/>
                        <a:buChar char="•"/>
                      </a:pPr>
                      <a:r>
                        <a:rPr lang="da-DK" sz="900" baseline="0" dirty="0"/>
                        <a:t>Vanskeligheder med at håndtere konflikter</a:t>
                      </a:r>
                    </a:p>
                    <a:p>
                      <a:pPr marL="171450" indent="-171450">
                        <a:buFont typeface="Arial" panose="020B0604020202020204" pitchFamily="34" charset="0"/>
                        <a:buChar char="•"/>
                      </a:pPr>
                      <a:r>
                        <a:rPr lang="da-DK" sz="900" baseline="0" dirty="0"/>
                        <a:t>Udadreagerende og/eller aggressiv adfærd</a:t>
                      </a:r>
                    </a:p>
                    <a:p>
                      <a:pPr marL="171450" indent="-171450">
                        <a:buFont typeface="Arial" panose="020B0604020202020204" pitchFamily="34" charset="0"/>
                        <a:buChar char="•"/>
                      </a:pPr>
                      <a:r>
                        <a:rPr lang="da-DK" sz="900" baseline="0" dirty="0"/>
                        <a:t>Indadreagerende adfærd, isolation</a:t>
                      </a:r>
                    </a:p>
                    <a:p>
                      <a:pPr marL="171450" indent="-171450">
                        <a:buFont typeface="Arial" panose="020B0604020202020204" pitchFamily="34" charset="0"/>
                        <a:buChar char="•"/>
                      </a:pPr>
                      <a:r>
                        <a:rPr lang="da-DK" sz="900" baseline="0" dirty="0"/>
                        <a:t>Påklædning – skjuler blå mærker</a:t>
                      </a:r>
                    </a:p>
                    <a:p>
                      <a:pPr marL="171450" indent="-171450">
                        <a:buFont typeface="Arial" panose="020B0604020202020204" pitchFamily="34" charset="0"/>
                        <a:buChar char="•"/>
                      </a:pPr>
                      <a:r>
                        <a:rPr lang="da-DK" sz="900" baseline="0" dirty="0"/>
                        <a:t>Overtilpassethed – ”små voksne”</a:t>
                      </a:r>
                    </a:p>
                    <a:p>
                      <a:pPr marL="171450" indent="-171450">
                        <a:buFont typeface="Arial" panose="020B0604020202020204" pitchFamily="34" charset="0"/>
                        <a:buChar char="•"/>
                      </a:pPr>
                      <a:r>
                        <a:rPr lang="da-DK" sz="900" baseline="0" dirty="0"/>
                        <a:t>Koncentrationsvanskeligheder</a:t>
                      </a:r>
                    </a:p>
                    <a:p>
                      <a:pPr marL="171450" indent="-171450">
                        <a:buFont typeface="Arial" panose="020B0604020202020204" pitchFamily="34" charset="0"/>
                        <a:buChar char="•"/>
                      </a:pPr>
                      <a:r>
                        <a:rPr lang="da-DK" sz="900" baseline="0" dirty="0"/>
                        <a:t>Indlæringsvanskeligheder</a:t>
                      </a:r>
                    </a:p>
                    <a:p>
                      <a:pPr marL="171450" indent="-171450">
                        <a:buFont typeface="Arial" panose="020B0604020202020204" pitchFamily="34" charset="0"/>
                        <a:buChar char="•"/>
                      </a:pPr>
                      <a:r>
                        <a:rPr lang="da-DK" sz="900" baseline="0" dirty="0"/>
                        <a:t>Tab af kompetencer</a:t>
                      </a:r>
                    </a:p>
                    <a:p>
                      <a:pPr marL="171450" indent="-171450">
                        <a:buFont typeface="Arial" panose="020B0604020202020204" pitchFamily="34" charset="0"/>
                        <a:buChar char="•"/>
                      </a:pPr>
                      <a:r>
                        <a:rPr lang="da-DK" sz="900" baseline="0" dirty="0"/>
                        <a:t>Hyperaktivitet, hypersensitivitet</a:t>
                      </a:r>
                    </a:p>
                    <a:p>
                      <a:pPr marL="171450" indent="-171450">
                        <a:buFont typeface="Arial" panose="020B0604020202020204" pitchFamily="34" charset="0"/>
                        <a:buChar char="•"/>
                      </a:pPr>
                      <a:r>
                        <a:rPr lang="da-DK" sz="900" baseline="0" dirty="0"/>
                        <a:t>Selvdestruktiv adfærd, spiseforstyrrelser, misbrug</a:t>
                      </a:r>
                    </a:p>
                    <a:p>
                      <a:pPr marL="171450" indent="-171450">
                        <a:buFont typeface="Arial" panose="020B0604020202020204" pitchFamily="34" charset="0"/>
                        <a:buChar char="•"/>
                      </a:pPr>
                      <a:r>
                        <a:rPr lang="da-DK" sz="900" baseline="0" dirty="0"/>
                        <a:t>Selvforskyldt smerte, barnet kan banke hovedet ind i ting, trække hår/vipper af</a:t>
                      </a:r>
                    </a:p>
                  </a:txBody>
                  <a:tcPr/>
                </a:tc>
                <a:tc>
                  <a:txBody>
                    <a:bodyPr/>
                    <a:lstStyle/>
                    <a:p>
                      <a:pPr marL="171450" indent="-171450">
                        <a:buFont typeface="Arial" panose="020B0604020202020204" pitchFamily="34" charset="0"/>
                        <a:buChar char="•"/>
                      </a:pPr>
                      <a:r>
                        <a:rPr lang="da-DK" sz="900" dirty="0"/>
                        <a:t>Social fobi</a:t>
                      </a:r>
                    </a:p>
                    <a:p>
                      <a:pPr marL="171450" indent="-171450">
                        <a:buFont typeface="Arial" panose="020B0604020202020204" pitchFamily="34" charset="0"/>
                        <a:buChar char="•"/>
                      </a:pPr>
                      <a:r>
                        <a:rPr lang="da-DK" sz="900" dirty="0"/>
                        <a:t>Nedsat</a:t>
                      </a:r>
                      <a:r>
                        <a:rPr lang="da-DK" sz="900" baseline="0" dirty="0"/>
                        <a:t> social kompetence</a:t>
                      </a:r>
                    </a:p>
                    <a:p>
                      <a:pPr marL="171450" indent="-171450">
                        <a:buFont typeface="Arial" panose="020B0604020202020204" pitchFamily="34" charset="0"/>
                        <a:buChar char="•"/>
                      </a:pPr>
                      <a:r>
                        <a:rPr lang="da-DK" sz="900" baseline="0" dirty="0"/>
                        <a:t>Manglende empati over for andre</a:t>
                      </a:r>
                    </a:p>
                    <a:p>
                      <a:pPr marL="171450" indent="-171450">
                        <a:buFont typeface="Arial" panose="020B0604020202020204" pitchFamily="34" charset="0"/>
                        <a:buChar char="•"/>
                      </a:pPr>
                      <a:r>
                        <a:rPr lang="da-DK" sz="900" baseline="0" dirty="0"/>
                        <a:t>Aggressiv og voldelig adfærd</a:t>
                      </a:r>
                    </a:p>
                    <a:p>
                      <a:pPr marL="171450" indent="-171450">
                        <a:buFont typeface="Arial" panose="020B0604020202020204" pitchFamily="34" charset="0"/>
                        <a:buChar char="•"/>
                      </a:pPr>
                      <a:r>
                        <a:rPr lang="da-DK" sz="900" baseline="0" dirty="0"/>
                        <a:t>Usikker, desorienteret tilknytning</a:t>
                      </a:r>
                    </a:p>
                    <a:p>
                      <a:pPr marL="171450" indent="-171450">
                        <a:buFont typeface="Arial" panose="020B0604020202020204" pitchFamily="34" charset="0"/>
                        <a:buChar char="•"/>
                      </a:pPr>
                      <a:r>
                        <a:rPr lang="da-DK" sz="900" baseline="0" dirty="0"/>
                        <a:t>Selvisolerende adfærd</a:t>
                      </a:r>
                    </a:p>
                    <a:p>
                      <a:pPr marL="171450" indent="-171450">
                        <a:buFont typeface="Arial" panose="020B0604020202020204" pitchFamily="34" charset="0"/>
                        <a:buChar char="•"/>
                      </a:pPr>
                      <a:r>
                        <a:rPr lang="da-DK" sz="900" baseline="0" dirty="0"/>
                        <a:t>Normoverskridende adfærd</a:t>
                      </a:r>
                    </a:p>
                    <a:p>
                      <a:pPr marL="171450" indent="-171450">
                        <a:buFont typeface="Arial" panose="020B0604020202020204" pitchFamily="34" charset="0"/>
                        <a:buChar char="•"/>
                      </a:pPr>
                      <a:r>
                        <a:rPr lang="da-DK" sz="900" baseline="0" dirty="0"/>
                        <a:t>Forringet indlæring, og præstationer på trods af tilstrækkelige evner og modtaget undervisning</a:t>
                      </a:r>
                    </a:p>
                    <a:p>
                      <a:pPr marL="171450" indent="-171450">
                        <a:buFont typeface="Arial" panose="020B0604020202020204" pitchFamily="34" charset="0"/>
                        <a:buChar char="•"/>
                      </a:pPr>
                      <a:r>
                        <a:rPr lang="da-DK" sz="900" baseline="0" dirty="0"/>
                        <a:t>Skoleproblemer pga. manglende tilpasning og impulskontrol</a:t>
                      </a:r>
                    </a:p>
                  </a:txBody>
                  <a:tcPr/>
                </a:tc>
                <a:tc>
                  <a:txBody>
                    <a:bodyPr/>
                    <a:lstStyle/>
                    <a:p>
                      <a:pPr marL="285750" indent="-285750">
                        <a:buFont typeface="Arial" panose="020B0604020202020204" pitchFamily="34" charset="0"/>
                        <a:buChar char="•"/>
                      </a:pPr>
                      <a:r>
                        <a:rPr lang="da-DK" sz="900" dirty="0"/>
                        <a:t>Ændring i adfærd</a:t>
                      </a:r>
                    </a:p>
                    <a:p>
                      <a:pPr marL="285750" indent="-285750">
                        <a:buFont typeface="Arial" panose="020B0604020202020204" pitchFamily="34" charset="0"/>
                        <a:buChar char="•"/>
                      </a:pPr>
                      <a:r>
                        <a:rPr lang="da-DK" sz="900" baseline="0" dirty="0"/>
                        <a:t>Barnet kan være udadreagerende og/eller aggressiv, kan mobbe andre</a:t>
                      </a:r>
                    </a:p>
                    <a:p>
                      <a:pPr marL="285750" indent="-285750">
                        <a:buFont typeface="Arial" panose="020B0604020202020204" pitchFamily="34" charset="0"/>
                        <a:buChar char="•"/>
                      </a:pPr>
                      <a:r>
                        <a:rPr lang="da-DK" sz="900" baseline="0" dirty="0"/>
                        <a:t>Seksualiseret adfærd, herunder usædvanlig optagethed eller interesse og viden om seksualitet</a:t>
                      </a:r>
                    </a:p>
                    <a:p>
                      <a:pPr marL="285750" indent="-285750">
                        <a:buFont typeface="Arial" panose="020B0604020202020204" pitchFamily="34" charset="0"/>
                        <a:buChar char="•"/>
                      </a:pPr>
                      <a:r>
                        <a:rPr lang="da-DK" sz="900" baseline="0" dirty="0"/>
                        <a:t>Vanskeligheder ved at skelne mellem almindelig kontakt og seksualiserende adfærd</a:t>
                      </a:r>
                    </a:p>
                    <a:p>
                      <a:pPr marL="285750" indent="-285750">
                        <a:buFont typeface="Arial" panose="020B0604020202020204" pitchFamily="34" charset="0"/>
                        <a:buChar char="•"/>
                      </a:pPr>
                      <a:r>
                        <a:rPr lang="da-DK" sz="900" baseline="0" dirty="0"/>
                        <a:t>Overdreven/tvangspræget onani</a:t>
                      </a:r>
                    </a:p>
                    <a:p>
                      <a:pPr marL="285750" indent="-285750">
                        <a:buFont typeface="Arial" panose="020B0604020202020204" pitchFamily="34" charset="0"/>
                        <a:buChar char="•"/>
                      </a:pPr>
                      <a:r>
                        <a:rPr lang="da-DK" sz="900" baseline="0" dirty="0"/>
                        <a:t>Koncentrations-/indlæringsvanskeligheder</a:t>
                      </a:r>
                    </a:p>
                    <a:p>
                      <a:pPr marL="285750" indent="-285750">
                        <a:buFont typeface="Arial" panose="020B0604020202020204" pitchFamily="34" charset="0"/>
                        <a:buChar char="•"/>
                      </a:pPr>
                      <a:r>
                        <a:rPr lang="da-DK" sz="900" baseline="0" dirty="0"/>
                        <a:t>Lege, som viser seksuel aktivitet, der ligger ud over det forventelige af et barn på det givne alderstrin eller mentale stadie</a:t>
                      </a:r>
                    </a:p>
                    <a:p>
                      <a:pPr marL="285750" indent="-285750">
                        <a:buFont typeface="Arial" panose="020B0604020202020204" pitchFamily="34" charset="0"/>
                        <a:buChar char="•"/>
                      </a:pPr>
                      <a:r>
                        <a:rPr lang="da-DK" sz="900" baseline="0" dirty="0"/>
                        <a:t>Regredierende adfærd og tab af kompetencer</a:t>
                      </a:r>
                    </a:p>
                    <a:p>
                      <a:pPr marL="285750" indent="-285750">
                        <a:buFont typeface="Arial" panose="020B0604020202020204" pitchFamily="34" charset="0"/>
                        <a:buChar char="•"/>
                      </a:pPr>
                      <a:r>
                        <a:rPr lang="da-DK" sz="900" baseline="0" dirty="0"/>
                        <a:t>Hyperaktivitet</a:t>
                      </a:r>
                    </a:p>
                    <a:p>
                      <a:pPr marL="285750" indent="-285750">
                        <a:buFont typeface="Arial" panose="020B0604020202020204" pitchFamily="34" charset="0"/>
                        <a:buChar char="•"/>
                      </a:pPr>
                      <a:r>
                        <a:rPr lang="da-DK" sz="900" baseline="0" dirty="0"/>
                        <a:t>Følelse af frustration og vrede</a:t>
                      </a:r>
                    </a:p>
                    <a:p>
                      <a:pPr marL="285750" indent="-285750">
                        <a:buFont typeface="Arial" panose="020B0604020202020204" pitchFamily="34" charset="0"/>
                        <a:buChar char="•"/>
                      </a:pPr>
                      <a:r>
                        <a:rPr lang="da-DK" sz="900" baseline="0" dirty="0"/>
                        <a:t>Frygt/modvilje mod bestemte personer/steder</a:t>
                      </a:r>
                    </a:p>
                    <a:p>
                      <a:pPr marL="285750" indent="-285750">
                        <a:buFont typeface="Arial" panose="020B0604020202020204" pitchFamily="34" charset="0"/>
                        <a:buChar char="•"/>
                      </a:pPr>
                      <a:r>
                        <a:rPr lang="da-DK" sz="900" baseline="0" dirty="0"/>
                        <a:t>Selvdestruktiv adfærd, spiseforstyrrelser, misbrug</a:t>
                      </a:r>
                    </a:p>
                    <a:p>
                      <a:pPr marL="285750" indent="-285750">
                        <a:buFont typeface="Arial" panose="020B0604020202020204" pitchFamily="34" charset="0"/>
                        <a:buChar char="•"/>
                      </a:pPr>
                      <a:r>
                        <a:rPr lang="da-DK" sz="900" baseline="0" dirty="0"/>
                        <a:t>Selvforskyldt smerte, barnet kan banke hovedet ind i ting, trække hår/vipper af</a:t>
                      </a:r>
                    </a:p>
                    <a:p>
                      <a:pPr marL="285750" indent="-285750">
                        <a:buFont typeface="Arial" panose="020B0604020202020204" pitchFamily="34" charset="0"/>
                        <a:buChar char="•"/>
                      </a:pPr>
                      <a:r>
                        <a:rPr lang="da-DK" sz="900" baseline="0" dirty="0"/>
                        <a:t>Udvikling af specielt kropssprog, kropsholdning, gangart, påklædning</a:t>
                      </a:r>
                    </a:p>
                    <a:p>
                      <a:pPr marL="285750" indent="-285750">
                        <a:buFont typeface="Arial" panose="020B0604020202020204" pitchFamily="34" charset="0"/>
                        <a:buChar char="•"/>
                      </a:pPr>
                      <a:r>
                        <a:rPr lang="da-DK" sz="900" baseline="0" dirty="0"/>
                        <a:t>Umotiveret gråd</a:t>
                      </a:r>
                    </a:p>
                    <a:p>
                      <a:pPr marL="285750" indent="-285750">
                        <a:buFont typeface="Arial" panose="020B0604020202020204" pitchFamily="34" charset="0"/>
                        <a:buChar char="•"/>
                      </a:pPr>
                      <a:r>
                        <a:rPr lang="da-DK" sz="900" baseline="0" dirty="0"/>
                        <a:t>Selvmordstanker</a:t>
                      </a:r>
                    </a:p>
                    <a:p>
                      <a:pPr marL="285750" indent="-285750">
                        <a:buFont typeface="Arial" panose="020B0604020202020204" pitchFamily="34" charset="0"/>
                        <a:buChar char="•"/>
                      </a:pPr>
                      <a:r>
                        <a:rPr lang="da-DK" sz="900" baseline="0" dirty="0"/>
                        <a:t>Pseudomodenhed</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84687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980729"/>
            <a:ext cx="8784976" cy="432048"/>
          </a:xfrm>
        </p:spPr>
        <p:txBody>
          <a:bodyPr/>
          <a:lstStyle/>
          <a:p>
            <a:pPr algn="l"/>
            <a:r>
              <a:rPr lang="da-DK" sz="1800" b="1" dirty="0">
                <a:effectLst>
                  <a:outerShdw blurRad="38100" dist="38100" dir="2700000" algn="tl">
                    <a:srgbClr val="000000">
                      <a:alpha val="43137"/>
                    </a:srgbClr>
                  </a:outerShdw>
                </a:effectLst>
              </a:rPr>
              <a:t>Verbale og nonverbale tegn på overgreb</a:t>
            </a:r>
          </a:p>
        </p:txBody>
      </p:sp>
      <p:sp>
        <p:nvSpPr>
          <p:cNvPr id="3" name="Tekstfelt 2"/>
          <p:cNvSpPr txBox="1"/>
          <p:nvPr/>
        </p:nvSpPr>
        <p:spPr>
          <a:xfrm>
            <a:off x="179512" y="1410546"/>
            <a:ext cx="4608512" cy="1785104"/>
          </a:xfrm>
          <a:prstGeom prst="rect">
            <a:avLst/>
          </a:prstGeom>
          <a:noFill/>
        </p:spPr>
        <p:txBody>
          <a:bodyPr wrap="square" rtlCol="0">
            <a:spAutoFit/>
          </a:bodyPr>
          <a:lstStyle/>
          <a:p>
            <a:r>
              <a:rPr lang="da-DK" sz="1000" dirty="0"/>
              <a:t>Børn kan fortælle om overgreb og vold på mange forskellige måder, og det er ikke altid at disse måder giver mening for os voksne. Ting som fantasi, manglende forståelse af det forkerte i overgrebet, sprogvanskeligheder, skyld og skam og meget andet kan være med til at gøre det vanskeligt at tyde, om barnet egentligt fortæller om overgreb eller noget helt andet. </a:t>
            </a:r>
          </a:p>
          <a:p>
            <a:endParaRPr lang="da-DK" sz="1000" dirty="0"/>
          </a:p>
          <a:p>
            <a:r>
              <a:rPr lang="da-DK" sz="1000" dirty="0"/>
              <a:t>Med den rette forforståelse og værktøjer til at tale med børn om disse ting, kan vi dog tyde mange af disse fortællinger, så vi kan komme til en forståelse af årsagen til deres vanskeligheder. På denne side vil du kunne læse om 3 væsentlige grunde til, hvorfor børn ikke blot kan fortælle om det de har oplevet, og hvordan det i stedet kan komme til udtryk. </a:t>
            </a:r>
          </a:p>
        </p:txBody>
      </p:sp>
      <p:sp>
        <p:nvSpPr>
          <p:cNvPr id="6" name="Tekstfelt 5"/>
          <p:cNvSpPr txBox="1"/>
          <p:nvPr/>
        </p:nvSpPr>
        <p:spPr>
          <a:xfrm>
            <a:off x="5004048" y="947098"/>
            <a:ext cx="3888432" cy="3439403"/>
          </a:xfrm>
          <a:prstGeom prst="rect">
            <a:avLst/>
          </a:prstGeom>
          <a:solidFill>
            <a:schemeClr val="accent6"/>
          </a:solidFill>
        </p:spPr>
        <p:txBody>
          <a:bodyPr wrap="square" rtlCol="0">
            <a:spAutoFit/>
          </a:bodyPr>
          <a:lstStyle/>
          <a:p>
            <a:pPr algn="ctr"/>
            <a:r>
              <a:rPr lang="da-DK" sz="1050" b="1" dirty="0">
                <a:effectLst>
                  <a:outerShdw blurRad="38100" dist="38100" dir="2700000" algn="tl">
                    <a:srgbClr val="000000">
                      <a:alpha val="43137"/>
                    </a:srgbClr>
                  </a:outerShdw>
                </a:effectLst>
              </a:rPr>
              <a:t>Nogle gange siger ord ikke alt!</a:t>
            </a:r>
          </a:p>
          <a:p>
            <a:r>
              <a:rPr lang="da-DK" sz="900" i="1" dirty="0">
                <a:effectLst>
                  <a:outerShdw blurRad="38100" dist="38100" dir="2700000" algn="tl">
                    <a:srgbClr val="000000">
                      <a:alpha val="43137"/>
                    </a:srgbClr>
                  </a:outerShdw>
                </a:effectLst>
              </a:rPr>
              <a:t>Det er vigtigt at være opmærksom på, at børn nogle gange, ofte pga. skyld og skam, eller fordi de ikke forstår, hvad de har været udsat for, ikke formår at fortælle om overgreb direkte. Nogle gange bliver det lettere, og mere acceptabelt, for barnet at fortælle om overgreb/vold indirekte. </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Dette kan f.eks. ske igennem kunst/billeder, stile eller andet, som giver et indtryk af særligt problematiske følelser i barnet. </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Historier om uforløste følelser, aggression, frygt, særligt problematiske relationer imellem mennesker, kan være barnets måde at udtrykke forbudte følelser omkring overgreb, som ikke kan udtrykkes på andre måder. </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Det kan også komme til udtryk gennem lege eller handlinger, som ikke er alderssvarende, hvor barnet f.eks. slikker på et andet barns kønsdele, truer eller opfinder hemmeligheder, som man ikke må dele med nogen (seksuelle overgreb)</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Som lærer/pædagog og lign., bør man således være opmærksom på at få talt med de børn, som skriver stile om voldsomme begivenheder, laver skræmmende billeder, udtrykker sig overdrevet aggressivt eller følelsesladet i musik, eller lignende. Dette kan være barnets måde at få den voksne til at interessere sig for, hvorfor barnet gør som det gør og med tiden gennemskue grunden til disse vanskeligheder</a:t>
            </a:r>
          </a:p>
        </p:txBody>
      </p:sp>
      <p:sp>
        <p:nvSpPr>
          <p:cNvPr id="5" name="Tekstfelt 4"/>
          <p:cNvSpPr txBox="1"/>
          <p:nvPr/>
        </p:nvSpPr>
        <p:spPr>
          <a:xfrm>
            <a:off x="209264" y="3218733"/>
            <a:ext cx="4575246" cy="1223412"/>
          </a:xfrm>
          <a:prstGeom prst="rect">
            <a:avLst/>
          </a:prstGeom>
          <a:solidFill>
            <a:schemeClr val="accent6"/>
          </a:solidFill>
        </p:spPr>
        <p:txBody>
          <a:bodyPr wrap="square" rtlCol="0">
            <a:spAutoFit/>
          </a:bodyPr>
          <a:lstStyle/>
          <a:p>
            <a:pPr algn="ctr"/>
            <a:r>
              <a:rPr lang="da-DK" sz="1050" b="1" dirty="0">
                <a:effectLst>
                  <a:outerShdw blurRad="38100" dist="38100" dir="2700000" algn="tl">
                    <a:srgbClr val="000000">
                      <a:alpha val="43137"/>
                    </a:srgbClr>
                  </a:outerShdw>
                </a:effectLst>
              </a:rPr>
              <a:t>Fantasiens rolle</a:t>
            </a:r>
          </a:p>
          <a:p>
            <a:endParaRPr lang="da-DK" sz="900" dirty="0"/>
          </a:p>
          <a:p>
            <a:r>
              <a:rPr lang="da-DK" sz="900" i="1" dirty="0">
                <a:effectLst>
                  <a:outerShdw blurRad="38100" dist="38100" dir="2700000" algn="tl">
                    <a:srgbClr val="000000">
                      <a:alpha val="43137"/>
                    </a:srgbClr>
                  </a:outerShdw>
                </a:effectLst>
              </a:rPr>
              <a:t>Små børn, der udsættes for overgreb, vil typisk ikke vide, at de har været udsat for overgreb.</a:t>
            </a:r>
          </a:p>
          <a:p>
            <a:r>
              <a:rPr lang="da-DK" sz="900" i="1" dirty="0">
                <a:effectLst>
                  <a:outerShdw blurRad="38100" dist="38100" dir="2700000" algn="tl">
                    <a:srgbClr val="000000">
                      <a:alpha val="43137"/>
                    </a:srgbClr>
                  </a:outerShdw>
                </a:effectLst>
              </a:rPr>
              <a:t>Måske fortæller de ikke noget, fordi de ikke har sprog til at beskrive, hvad de har oplevet, eller fordi de tror, at det de har oplevet er normalt.</a:t>
            </a:r>
          </a:p>
          <a:p>
            <a:r>
              <a:rPr lang="da-DK" sz="900" i="1" dirty="0">
                <a:effectLst>
                  <a:outerShdw blurRad="38100" dist="38100" dir="2700000" algn="tl">
                    <a:srgbClr val="000000">
                      <a:alpha val="43137"/>
                    </a:srgbClr>
                  </a:outerShdw>
                </a:effectLst>
              </a:rPr>
              <a:t>Hvis de fortæller om overgrebet, kan det være en fantasifuld og usammenhængende fortælling. Det kan også komme til udtryk i fortællinger om andre eller gennem rollelege. </a:t>
            </a:r>
          </a:p>
          <a:p>
            <a:r>
              <a:rPr lang="da-DK" sz="900" i="1" dirty="0">
                <a:effectLst>
                  <a:outerShdw blurRad="38100" dist="38100" dir="2700000" algn="tl">
                    <a:srgbClr val="000000">
                      <a:alpha val="43137"/>
                    </a:srgbClr>
                  </a:outerShdw>
                </a:effectLst>
              </a:rPr>
              <a:t>Jo voldsommere overgreb, jo mere fantasifuld vil fortællingen ofte være.</a:t>
            </a:r>
          </a:p>
        </p:txBody>
      </p:sp>
      <p:sp>
        <p:nvSpPr>
          <p:cNvPr id="7" name="Tekstfelt 6"/>
          <p:cNvSpPr txBox="1"/>
          <p:nvPr/>
        </p:nvSpPr>
        <p:spPr>
          <a:xfrm>
            <a:off x="5004048" y="4442145"/>
            <a:ext cx="3888432" cy="2192908"/>
          </a:xfrm>
          <a:prstGeom prst="rect">
            <a:avLst/>
          </a:prstGeom>
          <a:solidFill>
            <a:schemeClr val="accent6"/>
          </a:solidFill>
        </p:spPr>
        <p:txBody>
          <a:bodyPr wrap="square" rtlCol="0">
            <a:spAutoFit/>
          </a:bodyPr>
          <a:lstStyle/>
          <a:p>
            <a:pPr algn="ctr"/>
            <a:r>
              <a:rPr lang="da-DK" sz="1050" b="1" dirty="0">
                <a:effectLst>
                  <a:outerShdw blurRad="38100" dist="38100" dir="2700000" algn="tl">
                    <a:srgbClr val="000000">
                      <a:alpha val="43137"/>
                    </a:srgbClr>
                  </a:outerShdw>
                </a:effectLst>
              </a:rPr>
              <a:t>Børn er afhængige af voksne</a:t>
            </a:r>
          </a:p>
          <a:p>
            <a:r>
              <a:rPr lang="da-DK" sz="900" i="1" dirty="0">
                <a:effectLst>
                  <a:outerShdw blurRad="38100" dist="38100" dir="2700000" algn="tl">
                    <a:srgbClr val="000000">
                      <a:alpha val="43137"/>
                    </a:srgbClr>
                  </a:outerShdw>
                </a:effectLst>
              </a:rPr>
              <a:t>Som barn er man afhængig af at voksne passer på og vejleder én. Dette betyder at barnet konstant er i et ulige forhold med sine omgivelser, hvor barnet skal underkaste sig de voksnes normer for at lære at begå sig.</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Denne naturlige del af et barns udvikling kan ved overgreb og vold, gøre det vanskeligt for barnet at fortælle hvad der er sket. </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Når der er tale om små børn, er det ofte fordi de voksne ikke har forklaret dem at overgrebet/volden er forkert.  For dem er det måske bare det normale, at far slår når han drikker eller at mor piller ved dem om natten.</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For ældre børn kan der ofte være tale om, at de er bange for at miste den voksne der begår overgreb, eller at de er blevet fortalt at ingen vil tro på dem, hvis de siger det.  </a:t>
            </a:r>
          </a:p>
        </p:txBody>
      </p:sp>
      <p:sp>
        <p:nvSpPr>
          <p:cNvPr id="8" name="Tekstfelt 7"/>
          <p:cNvSpPr txBox="1"/>
          <p:nvPr/>
        </p:nvSpPr>
        <p:spPr>
          <a:xfrm>
            <a:off x="209264" y="4545056"/>
            <a:ext cx="4575246" cy="1084912"/>
          </a:xfrm>
          <a:prstGeom prst="rect">
            <a:avLst/>
          </a:prstGeom>
          <a:solidFill>
            <a:schemeClr val="accent6"/>
          </a:solidFill>
        </p:spPr>
        <p:txBody>
          <a:bodyPr wrap="square" rtlCol="0">
            <a:spAutoFit/>
          </a:bodyPr>
          <a:lstStyle/>
          <a:p>
            <a:pPr algn="ctr"/>
            <a:r>
              <a:rPr lang="da-DK" sz="1050" b="1" i="1" dirty="0">
                <a:effectLst>
                  <a:outerShdw blurRad="38100" dist="38100" dir="2700000" algn="tl">
                    <a:srgbClr val="000000">
                      <a:alpha val="43137"/>
                    </a:srgbClr>
                  </a:outerShdw>
                </a:effectLst>
              </a:rPr>
              <a:t>Større børn og unge</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Større børn og unge er mere bevidste om, at det der er sket, er forkert.</a:t>
            </a:r>
          </a:p>
          <a:p>
            <a:r>
              <a:rPr lang="da-DK" sz="900" i="1" dirty="0">
                <a:effectLst>
                  <a:outerShdw blurRad="38100" dist="38100" dir="2700000" algn="tl">
                    <a:srgbClr val="000000">
                      <a:alpha val="43137"/>
                    </a:srgbClr>
                  </a:outerShdw>
                </a:effectLst>
              </a:rPr>
              <a:t>De kan føle skyld og skam, de kan være i en loyalitetskonflikt og være ambivalente i forhold til, om overgrebene bliver opdaget.</a:t>
            </a:r>
          </a:p>
          <a:p>
            <a:r>
              <a:rPr lang="da-DK" sz="900" i="1" dirty="0">
                <a:effectLst>
                  <a:outerShdw blurRad="38100" dist="38100" dir="2700000" algn="tl">
                    <a:srgbClr val="000000">
                      <a:alpha val="43137"/>
                    </a:srgbClr>
                  </a:outerShdw>
                </a:effectLst>
              </a:rPr>
              <a:t>De kan opleve det som pinligt at tale om, være bange for ikke at blive troet, være bange for at blive anklaget. </a:t>
            </a:r>
          </a:p>
        </p:txBody>
      </p:sp>
      <p:sp>
        <p:nvSpPr>
          <p:cNvPr id="9" name="Tekstfelt 8"/>
          <p:cNvSpPr txBox="1"/>
          <p:nvPr/>
        </p:nvSpPr>
        <p:spPr>
          <a:xfrm>
            <a:off x="209264" y="5730299"/>
            <a:ext cx="4575246" cy="1107996"/>
          </a:xfrm>
          <a:prstGeom prst="rect">
            <a:avLst/>
          </a:prstGeom>
          <a:solidFill>
            <a:schemeClr val="accent6"/>
          </a:solidFill>
        </p:spPr>
        <p:txBody>
          <a:bodyPr wrap="square" rtlCol="0">
            <a:spAutoFit/>
          </a:bodyPr>
          <a:lstStyle/>
          <a:p>
            <a:pPr algn="ctr"/>
            <a:r>
              <a:rPr lang="da-DK" sz="1050" b="1" i="1" dirty="0">
                <a:effectLst>
                  <a:outerShdw blurRad="38100" dist="38100" dir="2700000" algn="tl">
                    <a:srgbClr val="000000">
                      <a:alpha val="43137"/>
                    </a:srgbClr>
                  </a:outerShdw>
                </a:effectLst>
              </a:rPr>
              <a:t>Grib prøveballonerne</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Børn kan fortælle om noget, ‘andre’ har oplevet, eller noget der minder om det, de har oplevet (måske vil de afprøve, om relationen kan bære?).</a:t>
            </a:r>
          </a:p>
          <a:p>
            <a:r>
              <a:rPr lang="da-DK" sz="900" i="1" dirty="0">
                <a:effectLst>
                  <a:outerShdw blurRad="38100" dist="38100" dir="2700000" algn="tl">
                    <a:srgbClr val="000000">
                      <a:alpha val="43137"/>
                    </a:srgbClr>
                  </a:outerShdw>
                </a:effectLst>
              </a:rPr>
              <a:t>Vær opmærksom på en særlig optagethed hos barnet (lege, ritualer, tegninger m.m.) – vær nysgerrig, spørg åbent og interesseret.</a:t>
            </a:r>
          </a:p>
          <a:p>
            <a:endParaRPr lang="da-DK" sz="1050" b="1" i="1" dirty="0"/>
          </a:p>
        </p:txBody>
      </p:sp>
    </p:spTree>
    <p:extLst>
      <p:ext uri="{BB962C8B-B14F-4D97-AF65-F5344CB8AC3E}">
        <p14:creationId xmlns:p14="http://schemas.microsoft.com/office/powerpoint/2010/main" val="1232639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4788024" y="1412776"/>
            <a:ext cx="4176464" cy="5016758"/>
          </a:xfrm>
          <a:prstGeom prst="rect">
            <a:avLst/>
          </a:prstGeom>
          <a:solidFill>
            <a:schemeClr val="accent6"/>
          </a:solidFill>
        </p:spPr>
        <p:txBody>
          <a:bodyPr wrap="square" rtlCol="0">
            <a:spAutoFit/>
          </a:bodyPr>
          <a:lstStyle/>
          <a:p>
            <a:pPr algn="ctr"/>
            <a:r>
              <a:rPr lang="da-DK" sz="1400" b="1" dirty="0">
                <a:effectLst>
                  <a:outerShdw blurRad="38100" dist="38100" dir="2700000" algn="tl">
                    <a:srgbClr val="000000">
                      <a:alpha val="43137"/>
                    </a:srgbClr>
                  </a:outerShdw>
                </a:effectLst>
              </a:rPr>
              <a:t>Den åbne og aktivt lyttende samtale</a:t>
            </a:r>
          </a:p>
          <a:p>
            <a:r>
              <a:rPr lang="da-DK" sz="900" i="1" dirty="0">
                <a:effectLst>
                  <a:outerShdw blurRad="38100" dist="38100" dir="2700000" algn="tl">
                    <a:srgbClr val="000000">
                      <a:alpha val="43137"/>
                    </a:srgbClr>
                  </a:outerShdw>
                </a:effectLst>
              </a:rPr>
              <a:t>Når man skal tale med børn omkring overgreb og vold, er det vigtigt at man taler med dem på en ordentligt måde. Velmenende råd og vejledning, vrede over overgrebet/volden, eller afvisning af at ville tale om det, kan alle være skadelige, både for barnet og for en eventuel efterforskning af overgrebet. </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I den aktivt lyttende samtale er formålet at få barnet til at uddybe deres fortælling, uden at komme til at påvirke eller ændre den undervejs. Man kan kalde det en ”bekymringssamtale”, hvor man får mulighed for at afdække den bekymring man har.</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Når du står i situationen, hvor et barn forsøger at fortælle dig om et muligt overgreb eller vold, skal du i samtalen med dem holde dig til at spørge ind til deres fortælling. Uanset om større eller mindre dele af den virker urealistisk/utroværdig, er det vigtigt at du blot nøjes med at stille forskellige ”</a:t>
            </a:r>
            <a:r>
              <a:rPr lang="da-DK" sz="900" i="1" dirty="0" err="1">
                <a:effectLst>
                  <a:outerShdw blurRad="38100" dist="38100" dir="2700000" algn="tl">
                    <a:srgbClr val="000000">
                      <a:alpha val="43137"/>
                    </a:srgbClr>
                  </a:outerShdw>
                </a:effectLst>
              </a:rPr>
              <a:t>hv</a:t>
            </a:r>
            <a:r>
              <a:rPr lang="da-DK" sz="900" i="1" dirty="0">
                <a:effectLst>
                  <a:outerShdw blurRad="38100" dist="38100" dir="2700000" algn="tl">
                    <a:srgbClr val="000000">
                      <a:alpha val="43137"/>
                    </a:srgbClr>
                  </a:outerShdw>
                </a:effectLst>
              </a:rPr>
              <a:t>-spørgsmål” (hvem, hvad, hvor osv.) for at få vedkommende til at uddybe sin fortælling. </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Så længe du er i tvivl om hvorvidt barnet taler om et overgreb/vold, skal du bare fortsætte med at spørge ind til barnets fortælling. Bliver det undervejs tydeligt at barnet taler om et overgreb/vold, er det vigtigt at du bliver i samtalen og sørger for at drage omsorg for barnet. Jo flere detaljer det selv fortæller om overgrebet/volden jo bedre, men du skal bare holde dig til at stille  uddybende ”</a:t>
            </a:r>
            <a:r>
              <a:rPr lang="da-DK" sz="900" i="1" dirty="0" err="1">
                <a:effectLst>
                  <a:outerShdw blurRad="38100" dist="38100" dir="2700000" algn="tl">
                    <a:srgbClr val="000000">
                      <a:alpha val="43137"/>
                    </a:srgbClr>
                  </a:outerShdw>
                </a:effectLst>
              </a:rPr>
              <a:t>hv</a:t>
            </a:r>
            <a:r>
              <a:rPr lang="da-DK" sz="900" i="1" dirty="0">
                <a:effectLst>
                  <a:outerShdw blurRad="38100" dist="38100" dir="2700000" algn="tl">
                    <a:srgbClr val="000000">
                      <a:alpha val="43137"/>
                    </a:srgbClr>
                  </a:outerShdw>
                </a:effectLst>
              </a:rPr>
              <a:t>-spørgsmål” og notere dig hvad barnet siger. </a:t>
            </a:r>
          </a:p>
          <a:p>
            <a:r>
              <a:rPr lang="da-DK" sz="900" i="1" dirty="0">
                <a:effectLst>
                  <a:outerShdw blurRad="38100" dist="38100" dir="2700000" algn="tl">
                    <a:srgbClr val="000000">
                      <a:alpha val="43137"/>
                    </a:srgbClr>
                  </a:outerShdw>
                </a:effectLst>
              </a:rPr>
              <a:t> </a:t>
            </a:r>
          </a:p>
          <a:p>
            <a:r>
              <a:rPr lang="da-DK" sz="900" i="1" dirty="0">
                <a:effectLst>
                  <a:outerShdw blurRad="38100" dist="38100" dir="2700000" algn="tl">
                    <a:srgbClr val="000000">
                      <a:alpha val="43137"/>
                    </a:srgbClr>
                  </a:outerShdw>
                </a:effectLst>
              </a:rPr>
              <a:t>Din rolle i samtalen  er således ikke at afhøre vedkommende eller finde frem til eventuelle usammenhængende elementer. Disse kan være der af helt naturlige årsager, også når der er tale om et reelt overgreb. Er der tale om et lille barn, eller børn med tale- eller udviklingsmæssige vanskeligheder, kan det dog være relevant at sikre sig at de virkeligt mente det de sagde, ved at spørge lidt mere ind til deres historie (stadigvæk med </a:t>
            </a:r>
            <a:r>
              <a:rPr lang="da-DK" sz="900" i="1" dirty="0" err="1">
                <a:effectLst>
                  <a:outerShdw blurRad="38100" dist="38100" dir="2700000" algn="tl">
                    <a:srgbClr val="000000">
                      <a:alpha val="43137"/>
                    </a:srgbClr>
                  </a:outerShdw>
                </a:effectLst>
              </a:rPr>
              <a:t>hv</a:t>
            </a:r>
            <a:r>
              <a:rPr lang="da-DK" sz="900" i="1" dirty="0">
                <a:effectLst>
                  <a:outerShdw blurRad="38100" dist="38100" dir="2700000" algn="tl">
                    <a:srgbClr val="000000">
                      <a:alpha val="43137"/>
                    </a:srgbClr>
                  </a:outerShdw>
                </a:effectLst>
              </a:rPr>
              <a:t>-spørgsmål). Bliver det åbenlyst at de mente noget andet end de sagde, må man i dette tilfælde godt korrigere dem.</a:t>
            </a:r>
          </a:p>
          <a:p>
            <a:endParaRPr lang="da-DK" sz="900" i="1" dirty="0">
              <a:effectLst>
                <a:outerShdw blurRad="38100" dist="38100" dir="2700000" algn="tl">
                  <a:srgbClr val="000000">
                    <a:alpha val="43137"/>
                  </a:srgbClr>
                </a:outerShdw>
              </a:effectLst>
            </a:endParaRPr>
          </a:p>
          <a:p>
            <a:r>
              <a:rPr lang="da-DK" sz="900" b="1" i="1" dirty="0">
                <a:effectLst>
                  <a:outerShdw blurRad="38100" dist="38100" dir="2700000" algn="tl">
                    <a:srgbClr val="000000">
                      <a:alpha val="43137"/>
                    </a:srgbClr>
                  </a:outerShdw>
                </a:effectLst>
              </a:rPr>
              <a:t>Husk at børn gerne vil gøre voksne glade!</a:t>
            </a:r>
          </a:p>
          <a:p>
            <a:r>
              <a:rPr lang="da-DK" sz="900" i="1" dirty="0">
                <a:effectLst>
                  <a:outerShdw blurRad="38100" dist="38100" dir="2700000" algn="tl">
                    <a:srgbClr val="000000">
                      <a:alpha val="43137"/>
                    </a:srgbClr>
                  </a:outerShdw>
                </a:effectLst>
              </a:rPr>
              <a:t>Selvom det er tydeligt at et overgreb/vold har fundet sted, må du aldrig stille ledende spørgsmål, da disse kan påvirke barnets erindring af begivenhederne. Vær åben og nysgerrig, og giv tid til at barnet kan bruge egne ord. </a:t>
            </a:r>
          </a:p>
        </p:txBody>
      </p:sp>
      <p:sp>
        <p:nvSpPr>
          <p:cNvPr id="5" name="Rektangel 4"/>
          <p:cNvSpPr/>
          <p:nvPr/>
        </p:nvSpPr>
        <p:spPr>
          <a:xfrm>
            <a:off x="431540" y="797885"/>
            <a:ext cx="8532948" cy="369332"/>
          </a:xfrm>
          <a:prstGeom prst="rect">
            <a:avLst/>
          </a:prstGeom>
        </p:spPr>
        <p:txBody>
          <a:bodyPr wrap="square">
            <a:spAutoFit/>
          </a:bodyPr>
          <a:lstStyle/>
          <a:p>
            <a:pPr algn="ctr"/>
            <a:r>
              <a:rPr lang="da-DK" b="1" dirty="0">
                <a:effectLst>
                  <a:outerShdw blurRad="38100" dist="38100" dir="2700000" algn="tl">
                    <a:srgbClr val="000000">
                      <a:alpha val="43137"/>
                    </a:srgbClr>
                  </a:outerShdw>
                </a:effectLst>
              </a:rPr>
              <a:t>Værktøjer til at tale med børnene om overgreb og vold</a:t>
            </a:r>
            <a:endParaRPr lang="da-DK" b="1" dirty="0"/>
          </a:p>
        </p:txBody>
      </p:sp>
      <p:sp>
        <p:nvSpPr>
          <p:cNvPr id="2" name="Tekstfelt 1"/>
          <p:cNvSpPr txBox="1"/>
          <p:nvPr/>
        </p:nvSpPr>
        <p:spPr>
          <a:xfrm>
            <a:off x="431540" y="1412776"/>
            <a:ext cx="4356484" cy="1477328"/>
          </a:xfrm>
          <a:prstGeom prst="rect">
            <a:avLst/>
          </a:prstGeom>
          <a:noFill/>
        </p:spPr>
        <p:txBody>
          <a:bodyPr wrap="square" rtlCol="0">
            <a:spAutoFit/>
          </a:bodyPr>
          <a:lstStyle/>
          <a:p>
            <a:r>
              <a:rPr lang="da-DK" sz="1000" dirty="0"/>
              <a:t>Når man taler med børn om overgreb og vold, er der en række forskellige ting, der er gode at være opmærksomme på. På denne og næste side, kan du få inspiration til, hvordan samtalen kan afvikles på en hensigtsmæssig måde. </a:t>
            </a:r>
          </a:p>
          <a:p>
            <a:endParaRPr lang="da-DK" sz="1000" dirty="0"/>
          </a:p>
          <a:p>
            <a:r>
              <a:rPr lang="da-DK" sz="1000" dirty="0"/>
              <a:t>På denne side kan du i infoboksen læse om den ”aktivt lyttende samtale”, som guider i hvordan der skal tales med børn, der fortæller om overgreb. </a:t>
            </a:r>
          </a:p>
          <a:p>
            <a:endParaRPr lang="da-DK" sz="1000" dirty="0"/>
          </a:p>
          <a:p>
            <a:r>
              <a:rPr lang="da-DK" sz="1000" dirty="0"/>
              <a:t>På næste side finder du yderligere en række værktøjer, som kan være med til at få den gode samtale i gang.  </a:t>
            </a:r>
          </a:p>
        </p:txBody>
      </p:sp>
    </p:spTree>
    <p:extLst>
      <p:ext uri="{BB962C8B-B14F-4D97-AF65-F5344CB8AC3E}">
        <p14:creationId xmlns:p14="http://schemas.microsoft.com/office/powerpoint/2010/main" val="3218383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ctrTitle"/>
          </p:nvPr>
        </p:nvSpPr>
        <p:spPr>
          <a:xfrm>
            <a:off x="323528" y="980729"/>
            <a:ext cx="8568952" cy="360039"/>
          </a:xfrm>
        </p:spPr>
        <p:txBody>
          <a:bodyPr/>
          <a:lstStyle/>
          <a:p>
            <a:r>
              <a:rPr lang="da-DK" sz="2000" dirty="0">
                <a:effectLst>
                  <a:outerShdw blurRad="38100" dist="38100" dir="2700000" algn="tl">
                    <a:srgbClr val="000000">
                      <a:alpha val="43137"/>
                    </a:srgbClr>
                  </a:outerShdw>
                </a:effectLst>
              </a:rPr>
              <a:t>Værktøjer til at tale med børnene om overgreb og vold (fortsat)</a:t>
            </a:r>
          </a:p>
        </p:txBody>
      </p:sp>
      <p:sp>
        <p:nvSpPr>
          <p:cNvPr id="4" name="Tekstfelt 3"/>
          <p:cNvSpPr txBox="1"/>
          <p:nvPr/>
        </p:nvSpPr>
        <p:spPr>
          <a:xfrm>
            <a:off x="323528" y="1628800"/>
            <a:ext cx="2232248" cy="4270400"/>
          </a:xfrm>
          <a:prstGeom prst="rect">
            <a:avLst/>
          </a:prstGeom>
          <a:solidFill>
            <a:schemeClr val="accent6"/>
          </a:solidFill>
        </p:spPr>
        <p:txBody>
          <a:bodyPr wrap="square" rtlCol="0">
            <a:spAutoFit/>
          </a:bodyPr>
          <a:lstStyle/>
          <a:p>
            <a:pPr algn="ctr"/>
            <a:r>
              <a:rPr lang="da-DK" sz="1050" b="1" dirty="0">
                <a:effectLst>
                  <a:outerShdw blurRad="38100" dist="38100" dir="2700000" algn="tl">
                    <a:srgbClr val="000000">
                      <a:alpha val="43137"/>
                    </a:srgbClr>
                  </a:outerShdw>
                </a:effectLst>
              </a:rPr>
              <a:t>Samtaler om seksuelle aktiviteter</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Sex er et emne, som kan være svært at tale åbent om. Særligt når der er tale om mulige seksuelle overgreb på børn, og børn imellem, kan det være svært at tale om det.</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Hvad skal man egentligt spørge om for at afklare om en seksuel aktivitet har været normal eller et overgreb? </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Der findes ikke nogen sikker løsning, der altid vil virke. Men man kan få et rimeligt fyldestgørende billede af det ved at spørge ind til henholdsvis:</a:t>
            </a:r>
          </a:p>
          <a:p>
            <a:pPr marL="228600" indent="-228600">
              <a:buFont typeface="Arial" panose="020B0604020202020204" pitchFamily="34" charset="0"/>
              <a:buChar char="•"/>
            </a:pPr>
            <a:endParaRPr lang="da-DK" sz="900" b="1" i="1" dirty="0">
              <a:effectLst>
                <a:outerShdw blurRad="38100" dist="38100" dir="2700000" algn="tl">
                  <a:srgbClr val="000000">
                    <a:alpha val="43137"/>
                  </a:srgbClr>
                </a:outerShdw>
              </a:effectLst>
            </a:endParaRPr>
          </a:p>
          <a:p>
            <a:pPr marL="228600" indent="-228600">
              <a:buFont typeface="Arial" panose="020B0604020202020204" pitchFamily="34" charset="0"/>
              <a:buChar char="•"/>
            </a:pPr>
            <a:r>
              <a:rPr lang="da-DK" sz="900" b="1" i="1" dirty="0">
                <a:effectLst>
                  <a:outerShdw blurRad="38100" dist="38100" dir="2700000" algn="tl">
                    <a:srgbClr val="000000">
                      <a:alpha val="43137"/>
                    </a:srgbClr>
                  </a:outerShdw>
                </a:effectLst>
              </a:rPr>
              <a:t>Motivation</a:t>
            </a:r>
            <a:r>
              <a:rPr lang="da-DK" sz="900" i="1" dirty="0">
                <a:effectLst>
                  <a:outerShdw blurRad="38100" dist="38100" dir="2700000" algn="tl">
                    <a:srgbClr val="000000">
                      <a:alpha val="43137"/>
                    </a:srgbClr>
                  </a:outerShdw>
                </a:effectLst>
              </a:rPr>
              <a:t> (Hvorfor gjorde de det?)</a:t>
            </a:r>
          </a:p>
          <a:p>
            <a:pPr marL="228600" indent="-228600">
              <a:buFont typeface="Arial" panose="020B0604020202020204" pitchFamily="34" charset="0"/>
              <a:buChar char="•"/>
            </a:pPr>
            <a:r>
              <a:rPr lang="da-DK" sz="900" b="1" i="1" dirty="0">
                <a:effectLst>
                  <a:outerShdw blurRad="38100" dist="38100" dir="2700000" algn="tl">
                    <a:srgbClr val="000000">
                      <a:alpha val="43137"/>
                    </a:srgbClr>
                  </a:outerShdw>
                </a:effectLst>
              </a:rPr>
              <a:t>Aktivitet</a:t>
            </a:r>
            <a:r>
              <a:rPr lang="da-DK" sz="900" i="1" dirty="0">
                <a:effectLst>
                  <a:outerShdw blurRad="38100" dist="38100" dir="2700000" algn="tl">
                    <a:srgbClr val="000000">
                      <a:alpha val="43137"/>
                    </a:srgbClr>
                  </a:outerShdw>
                </a:effectLst>
              </a:rPr>
              <a:t> (Hvad gjorde de?)</a:t>
            </a:r>
          </a:p>
          <a:p>
            <a:pPr marL="228600" indent="-228600">
              <a:buFont typeface="Arial" panose="020B0604020202020204" pitchFamily="34" charset="0"/>
              <a:buChar char="•"/>
            </a:pPr>
            <a:r>
              <a:rPr lang="da-DK" sz="900" b="1" i="1" dirty="0">
                <a:effectLst>
                  <a:outerShdw blurRad="38100" dist="38100" dir="2700000" algn="tl">
                    <a:srgbClr val="000000">
                      <a:alpha val="43137"/>
                    </a:srgbClr>
                  </a:outerShdw>
                </a:effectLst>
              </a:rPr>
              <a:t>Relation(er) </a:t>
            </a:r>
            <a:r>
              <a:rPr lang="da-DK" sz="900" i="1" dirty="0">
                <a:effectLst>
                  <a:outerShdw blurRad="38100" dist="38100" dir="2700000" algn="tl">
                    <a:srgbClr val="000000">
                      <a:alpha val="43137"/>
                    </a:srgbClr>
                  </a:outerShdw>
                </a:effectLst>
              </a:rPr>
              <a:t>(Hvem bestemte hvad de gjorde?)</a:t>
            </a:r>
          </a:p>
          <a:p>
            <a:pPr marL="228600" indent="-228600">
              <a:buFont typeface="Arial" panose="020B0604020202020204" pitchFamily="34" charset="0"/>
              <a:buChar char="•"/>
            </a:pPr>
            <a:r>
              <a:rPr lang="da-DK" sz="900" b="1" i="1" dirty="0">
                <a:effectLst>
                  <a:outerShdw blurRad="38100" dist="38100" dir="2700000" algn="tl">
                    <a:srgbClr val="000000">
                      <a:alpha val="43137"/>
                    </a:srgbClr>
                  </a:outerShdw>
                </a:effectLst>
              </a:rPr>
              <a:t>Følelser</a:t>
            </a:r>
            <a:r>
              <a:rPr lang="da-DK" sz="900" i="1" dirty="0">
                <a:effectLst>
                  <a:outerShdw blurRad="38100" dist="38100" dir="2700000" algn="tl">
                    <a:srgbClr val="000000">
                      <a:alpha val="43137"/>
                    </a:srgbClr>
                  </a:outerShdw>
                </a:effectLst>
              </a:rPr>
              <a:t> (Hvordan havde de det under og efter aktiviteten?)</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Ud fra disse 4 elementer kan man få et indtryk af, om aktiviteten var del af en normal alderssvarende nysgerrighed omkring seksualitet, eller om der er tale om et muligt overgreb fra en af parterne.. </a:t>
            </a:r>
          </a:p>
          <a:p>
            <a:r>
              <a:rPr lang="da-DK" sz="900" i="1" dirty="0">
                <a:effectLst>
                  <a:outerShdw blurRad="38100" dist="38100" dir="2700000" algn="tl">
                    <a:srgbClr val="000000">
                      <a:alpha val="43137"/>
                    </a:srgbClr>
                  </a:outerShdw>
                </a:effectLst>
              </a:rPr>
              <a:t>Brug gerne Januscentrets </a:t>
            </a:r>
            <a:r>
              <a:rPr lang="da-DK" sz="900" i="1" dirty="0">
                <a:effectLst>
                  <a:outerShdw blurRad="38100" dist="38100" dir="2700000" algn="tl">
                    <a:srgbClr val="000000">
                      <a:alpha val="43137"/>
                    </a:srgbClr>
                  </a:outerShdw>
                </a:effectLst>
                <a:hlinkClick r:id="rId2"/>
              </a:rPr>
              <a:t>Bekymringsbarometer</a:t>
            </a:r>
            <a:r>
              <a:rPr lang="da-DK" sz="900" i="1" dirty="0">
                <a:effectLst>
                  <a:outerShdw blurRad="38100" dist="38100" dir="2700000" algn="tl">
                    <a:srgbClr val="000000">
                      <a:alpha val="43137"/>
                    </a:srgbClr>
                  </a:outerShdw>
                </a:effectLst>
              </a:rPr>
              <a:t>.</a:t>
            </a:r>
          </a:p>
        </p:txBody>
      </p:sp>
      <p:sp>
        <p:nvSpPr>
          <p:cNvPr id="7" name="Tekstfelt 6"/>
          <p:cNvSpPr txBox="1"/>
          <p:nvPr/>
        </p:nvSpPr>
        <p:spPr>
          <a:xfrm>
            <a:off x="3131840" y="1628800"/>
            <a:ext cx="5688632" cy="1361911"/>
          </a:xfrm>
          <a:prstGeom prst="rect">
            <a:avLst/>
          </a:prstGeom>
          <a:solidFill>
            <a:schemeClr val="accent6"/>
          </a:solidFill>
        </p:spPr>
        <p:txBody>
          <a:bodyPr wrap="square" rtlCol="0">
            <a:spAutoFit/>
          </a:bodyPr>
          <a:lstStyle/>
          <a:p>
            <a:pPr algn="ctr"/>
            <a:r>
              <a:rPr lang="da-DK" sz="1050" b="1" dirty="0">
                <a:effectLst>
                  <a:outerShdw blurRad="38100" dist="38100" dir="2700000" algn="tl">
                    <a:srgbClr val="000000">
                      <a:alpha val="43137"/>
                    </a:srgbClr>
                  </a:outerShdw>
                </a:effectLst>
              </a:rPr>
              <a:t>Anonyme rådgivninger</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For især ældre børn kan overgreb og vold være forbundet med meget skyld og skam over at være udsat for sådanne. I sådanne situationer kan det ofte være svært for dem at fortælle om overgrebet til nogle de kender og som kender dem, særligt fordi de ofte er bange for at miste de relationer de har. </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I disse tilfælde er det ofte de forskellige </a:t>
            </a:r>
            <a:r>
              <a:rPr lang="da-DK" sz="900" i="1" dirty="0">
                <a:effectLst>
                  <a:outerShdw blurRad="38100" dist="38100" dir="2700000" algn="tl">
                    <a:srgbClr val="000000">
                      <a:alpha val="43137"/>
                    </a:srgbClr>
                  </a:outerShdw>
                </a:effectLst>
                <a:hlinkClick r:id="rId3" action="ppaction://hlinksldjump"/>
              </a:rPr>
              <a:t>anonyme rådgivninger, </a:t>
            </a:r>
            <a:r>
              <a:rPr lang="da-DK" sz="900" i="1" dirty="0">
                <a:effectLst>
                  <a:outerShdw blurRad="38100" dist="38100" dir="2700000" algn="tl">
                    <a:srgbClr val="000000">
                      <a:alpha val="43137"/>
                    </a:srgbClr>
                  </a:outerShdw>
                </a:effectLst>
              </a:rPr>
              <a:t>som har de bedste muligheder for at få børnene til at fortælle (og evt. få modet til at fortælle nogle voksne som kan handle på det). I disse tilfælde er det vigtigt at vi sørger for, at information om sådanne rådgivninger er til rådighed for børnene, så de kan tage kontakt ved behov.</a:t>
            </a:r>
          </a:p>
        </p:txBody>
      </p:sp>
      <p:sp>
        <p:nvSpPr>
          <p:cNvPr id="5" name="Titel 2"/>
          <p:cNvSpPr txBox="1">
            <a:spLocks/>
          </p:cNvSpPr>
          <p:nvPr/>
        </p:nvSpPr>
        <p:spPr>
          <a:xfrm>
            <a:off x="3131840" y="3706292"/>
            <a:ext cx="5688632" cy="2885405"/>
          </a:xfrm>
          <a:prstGeom prst="rect">
            <a:avLst/>
          </a:prstGeom>
          <a:solidFill>
            <a:schemeClr val="accent6"/>
          </a:solid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1050" b="1" dirty="0">
                <a:effectLst>
                  <a:outerShdw blurRad="38100" dist="38100" dir="2700000" algn="tl">
                    <a:srgbClr val="000000">
                      <a:alpha val="43137"/>
                    </a:srgbClr>
                  </a:outerShdw>
                </a:effectLst>
              </a:rPr>
              <a:t>Skab små ”døråbninger”</a:t>
            </a:r>
          </a:p>
          <a:p>
            <a:pPr algn="l"/>
            <a:r>
              <a:rPr lang="da-DK" sz="900" i="1" dirty="0">
                <a:effectLst>
                  <a:outerShdw blurRad="38100" dist="38100" dir="2700000" algn="tl">
                    <a:srgbClr val="000000">
                      <a:alpha val="43137"/>
                    </a:srgbClr>
                  </a:outerShdw>
                </a:effectLst>
              </a:rPr>
              <a:t>Det er ikke altid, at børn selv kommer og fortæller om et overgreb, eller giver udtryk for det på andre måder. Nogle gange er det nødvendigt at skabe rum for, at de, på en naturlig måde, kan fortælle om deres oplevelser. </a:t>
            </a:r>
          </a:p>
          <a:p>
            <a:pPr algn="l"/>
            <a:br>
              <a:rPr lang="da-DK" sz="900" i="1" dirty="0">
                <a:effectLst>
                  <a:outerShdw blurRad="38100" dist="38100" dir="2700000" algn="tl">
                    <a:srgbClr val="000000">
                      <a:alpha val="43137"/>
                    </a:srgbClr>
                  </a:outerShdw>
                </a:effectLst>
              </a:rPr>
            </a:br>
            <a:r>
              <a:rPr lang="da-DK" sz="900" i="1" dirty="0">
                <a:effectLst>
                  <a:outerShdw blurRad="38100" dist="38100" dir="2700000" algn="tl">
                    <a:srgbClr val="000000">
                      <a:alpha val="43137"/>
                    </a:srgbClr>
                  </a:outerShdw>
                </a:effectLst>
              </a:rPr>
              <a:t>Når man skal gøre dette, er der generelt tre ting, som er gode at fokusere på:</a:t>
            </a:r>
            <a:br>
              <a:rPr lang="da-DK" sz="900" i="1" dirty="0">
                <a:effectLst>
                  <a:outerShdw blurRad="38100" dist="38100" dir="2700000" algn="tl">
                    <a:srgbClr val="000000">
                      <a:alpha val="43137"/>
                    </a:srgbClr>
                  </a:outerShdw>
                </a:effectLst>
              </a:rPr>
            </a:br>
            <a:br>
              <a:rPr lang="da-DK" sz="900" i="1" dirty="0">
                <a:effectLst>
                  <a:outerShdw blurRad="38100" dist="38100" dir="2700000" algn="tl">
                    <a:srgbClr val="000000">
                      <a:alpha val="43137"/>
                    </a:srgbClr>
                  </a:outerShdw>
                </a:effectLst>
              </a:rPr>
            </a:br>
            <a:r>
              <a:rPr lang="da-DK" sz="900" b="1" dirty="0">
                <a:effectLst>
                  <a:outerShdw blurRad="38100" dist="38100" dir="2700000" algn="tl">
                    <a:srgbClr val="000000">
                      <a:alpha val="43137"/>
                    </a:srgbClr>
                  </a:outerShdw>
                </a:effectLst>
              </a:rPr>
              <a:t>At barnet har en anledning til at fortælle om overgrebet</a:t>
            </a:r>
            <a:r>
              <a:rPr lang="da-DK" sz="900" dirty="0">
                <a:effectLst>
                  <a:outerShdw blurRad="38100" dist="38100" dir="2700000" algn="tl">
                    <a:srgbClr val="000000">
                      <a:alpha val="43137"/>
                    </a:srgbClr>
                  </a:outerShdw>
                </a:effectLst>
              </a:rPr>
              <a:t>. </a:t>
            </a:r>
            <a:br>
              <a:rPr lang="da-DK" sz="900" dirty="0">
                <a:effectLst>
                  <a:outerShdw blurRad="38100" dist="38100" dir="2700000" algn="tl">
                    <a:srgbClr val="000000">
                      <a:alpha val="43137"/>
                    </a:srgbClr>
                  </a:outerShdw>
                </a:effectLst>
              </a:rPr>
            </a:br>
            <a:r>
              <a:rPr lang="da-DK" sz="900" i="1" dirty="0">
                <a:effectLst>
                  <a:outerShdw blurRad="38100" dist="38100" dir="2700000" algn="tl">
                    <a:srgbClr val="000000">
                      <a:alpha val="43137"/>
                    </a:srgbClr>
                  </a:outerShdw>
                </a:effectLst>
              </a:rPr>
              <a:t>Det kan f.eks. være at klassen netop har talt om gode og dårlige hemmeligheder, at sige nej, eller lignende</a:t>
            </a:r>
            <a:br>
              <a:rPr lang="da-DK" sz="900" dirty="0">
                <a:effectLst>
                  <a:outerShdw blurRad="38100" dist="38100" dir="2700000" algn="tl">
                    <a:srgbClr val="000000">
                      <a:alpha val="43137"/>
                    </a:srgbClr>
                  </a:outerShdw>
                </a:effectLst>
              </a:rPr>
            </a:br>
            <a:br>
              <a:rPr lang="da-DK" sz="900" dirty="0">
                <a:effectLst>
                  <a:outerShdw blurRad="38100" dist="38100" dir="2700000" algn="tl">
                    <a:srgbClr val="000000">
                      <a:alpha val="43137"/>
                    </a:srgbClr>
                  </a:outerShdw>
                </a:effectLst>
              </a:rPr>
            </a:br>
            <a:r>
              <a:rPr lang="da-DK" sz="900" b="1" dirty="0">
                <a:effectLst>
                  <a:outerShdw blurRad="38100" dist="38100" dir="2700000" algn="tl">
                    <a:srgbClr val="000000">
                      <a:alpha val="43137"/>
                    </a:srgbClr>
                  </a:outerShdw>
                </a:effectLst>
              </a:rPr>
              <a:t>At barnet gives en hensigt med at fortælle om overgrebet</a:t>
            </a:r>
            <a:r>
              <a:rPr lang="da-DK" sz="900" dirty="0">
                <a:effectLst>
                  <a:outerShdw blurRad="38100" dist="38100" dir="2700000" algn="tl">
                    <a:srgbClr val="000000">
                      <a:alpha val="43137"/>
                    </a:srgbClr>
                  </a:outerShdw>
                </a:effectLst>
              </a:rPr>
              <a:t>. </a:t>
            </a:r>
            <a:br>
              <a:rPr lang="da-DK" sz="900" dirty="0">
                <a:effectLst>
                  <a:outerShdw blurRad="38100" dist="38100" dir="2700000" algn="tl">
                    <a:srgbClr val="000000">
                      <a:alpha val="43137"/>
                    </a:srgbClr>
                  </a:outerShdw>
                </a:effectLst>
              </a:rPr>
            </a:br>
            <a:r>
              <a:rPr lang="da-DK" sz="900" i="1" dirty="0">
                <a:effectLst>
                  <a:outerShdw blurRad="38100" dist="38100" dir="2700000" algn="tl">
                    <a:srgbClr val="000000">
                      <a:alpha val="43137"/>
                    </a:srgbClr>
                  </a:outerShdw>
                </a:effectLst>
              </a:rPr>
              <a:t>Det skal anskueliggøres for barnet, at det nytter at fortælle om sådanne ting og at de voksne gerne vil hjælpe dem. (De er ofte blevet overbevist om det modsatte af krænker)</a:t>
            </a:r>
            <a:br>
              <a:rPr lang="da-DK" sz="900" dirty="0">
                <a:effectLst>
                  <a:outerShdw blurRad="38100" dist="38100" dir="2700000" algn="tl">
                    <a:srgbClr val="000000">
                      <a:alpha val="43137"/>
                    </a:srgbClr>
                  </a:outerShdw>
                </a:effectLst>
              </a:rPr>
            </a:br>
            <a:br>
              <a:rPr lang="da-DK" sz="900" dirty="0">
                <a:effectLst>
                  <a:outerShdw blurRad="38100" dist="38100" dir="2700000" algn="tl">
                    <a:srgbClr val="000000">
                      <a:alpha val="43137"/>
                    </a:srgbClr>
                  </a:outerShdw>
                </a:effectLst>
              </a:rPr>
            </a:br>
            <a:r>
              <a:rPr lang="da-DK" sz="900" b="1" dirty="0">
                <a:effectLst>
                  <a:outerShdw blurRad="38100" dist="38100" dir="2700000" algn="tl">
                    <a:srgbClr val="000000">
                      <a:alpha val="43137"/>
                    </a:srgbClr>
                  </a:outerShdw>
                </a:effectLst>
              </a:rPr>
              <a:t>At deres fortælling har en forbindelse til det der tales om. </a:t>
            </a:r>
            <a:br>
              <a:rPr lang="da-DK" sz="900" b="1" dirty="0">
                <a:effectLst>
                  <a:outerShdw blurRad="38100" dist="38100" dir="2700000" algn="tl">
                    <a:srgbClr val="000000">
                      <a:alpha val="43137"/>
                    </a:srgbClr>
                  </a:outerShdw>
                </a:effectLst>
              </a:rPr>
            </a:br>
            <a:r>
              <a:rPr lang="da-DK" sz="900" i="1" dirty="0">
                <a:effectLst>
                  <a:outerShdw blurRad="38100" dist="38100" dir="2700000" algn="tl">
                    <a:srgbClr val="000000">
                      <a:alpha val="43137"/>
                    </a:srgbClr>
                  </a:outerShdw>
                </a:effectLst>
              </a:rPr>
              <a:t>Nogle gange er det nok at tale om generelle emner, som gode/dårlige hemmeligheder. Men andre gange er man nødt til at tale om mere specifikke typer krænkelser, for at barnet forstår det også handler om lige netop den type overgreb, de har været udsat for </a:t>
            </a:r>
          </a:p>
          <a:p>
            <a:pPr algn="l"/>
            <a:endParaRPr lang="da-DK" sz="900" i="1" dirty="0">
              <a:effectLst>
                <a:outerShdw blurRad="38100" dist="38100" dir="2700000" algn="tl">
                  <a:srgbClr val="000000">
                    <a:alpha val="43137"/>
                  </a:srgbClr>
                </a:outerShdw>
              </a:effectLst>
            </a:endParaRPr>
          </a:p>
          <a:p>
            <a:pPr algn="l"/>
            <a:r>
              <a:rPr lang="da-DK" sz="900" i="1" dirty="0">
                <a:effectLst>
                  <a:outerShdw blurRad="38100" dist="38100" dir="2700000" algn="tl">
                    <a:srgbClr val="000000">
                      <a:alpha val="43137"/>
                    </a:srgbClr>
                  </a:outerShdw>
                </a:effectLst>
              </a:rPr>
              <a:t>Sørg derudover for at have en tryg og tillidsfuld relation til barnet. Hvordan du reagerer og møder barnet i andre sammenhænge har stor betydning for, hvorvidt barnet føler at det kan betro sig til dig. </a:t>
            </a:r>
          </a:p>
        </p:txBody>
      </p:sp>
    </p:spTree>
    <p:extLst>
      <p:ext uri="{BB962C8B-B14F-4D97-AF65-F5344CB8AC3E}">
        <p14:creationId xmlns:p14="http://schemas.microsoft.com/office/powerpoint/2010/main" val="3402269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628648" y="1736812"/>
            <a:ext cx="3907348" cy="4140113"/>
          </a:xfrm>
        </p:spPr>
        <p:txBody>
          <a:bodyPr>
            <a:normAutofit fontScale="70000" lnSpcReduction="20000"/>
          </a:bodyPr>
          <a:lstStyle/>
          <a:p>
            <a:r>
              <a:rPr lang="da-DK" dirty="0"/>
              <a:t>Undervisning eller samling (</a:t>
            </a:r>
            <a:r>
              <a:rPr lang="da-DK" i="1" dirty="0"/>
              <a:t>f.eks. seksualundervisning eller tema om grænser)</a:t>
            </a:r>
          </a:p>
          <a:p>
            <a:r>
              <a:rPr lang="da-DK" dirty="0"/>
              <a:t>De formelle samtaler (</a:t>
            </a:r>
            <a:r>
              <a:rPr lang="da-DK" i="1" dirty="0"/>
              <a:t>f.eks. trivselssamtaler, skole/hjem samtaler</a:t>
            </a:r>
            <a:r>
              <a:rPr lang="da-DK" dirty="0"/>
              <a:t>)</a:t>
            </a:r>
          </a:p>
          <a:p>
            <a:r>
              <a:rPr lang="da-DK" dirty="0"/>
              <a:t>Planlagte 1:1 samtaler med udvalgte børn på baggrund af konkrete episoder/generel mistrivsel</a:t>
            </a:r>
          </a:p>
          <a:p>
            <a:r>
              <a:rPr lang="da-DK" dirty="0"/>
              <a:t>Løbende uformel kontakt med barnet (</a:t>
            </a:r>
            <a:r>
              <a:rPr lang="da-DK" i="1" dirty="0"/>
              <a:t>f.eks. på legepladsen, når I spiser, på tur)</a:t>
            </a:r>
            <a:endParaRPr lang="da-DK" dirty="0"/>
          </a:p>
        </p:txBody>
      </p:sp>
      <p:sp>
        <p:nvSpPr>
          <p:cNvPr id="6" name="Titel 5"/>
          <p:cNvSpPr>
            <a:spLocks noGrp="1"/>
          </p:cNvSpPr>
          <p:nvPr>
            <p:ph type="title"/>
          </p:nvPr>
        </p:nvSpPr>
        <p:spPr>
          <a:xfrm>
            <a:off x="628648" y="836712"/>
            <a:ext cx="6787667" cy="706888"/>
          </a:xfrm>
        </p:spPr>
        <p:txBody>
          <a:bodyPr/>
          <a:lstStyle/>
          <a:p>
            <a:r>
              <a:rPr lang="da-DK" sz="2000" b="1" dirty="0"/>
              <a:t>Grib mulighederne</a:t>
            </a:r>
            <a:br>
              <a:rPr lang="da-DK" dirty="0"/>
            </a:br>
            <a:r>
              <a:rPr lang="da-DK" sz="1600" dirty="0"/>
              <a:t>- I taler med børn hele tiden</a:t>
            </a:r>
            <a:br>
              <a:rPr lang="da-DK" dirty="0"/>
            </a:br>
            <a:endParaRPr lang="da-DK" sz="1600" dirty="0"/>
          </a:p>
        </p:txBody>
      </p:sp>
      <p:pic>
        <p:nvPicPr>
          <p:cNvPr id="2" name="Billede 1"/>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388208" y="2708920"/>
            <a:ext cx="2683531" cy="1829347"/>
          </a:xfrm>
          <a:prstGeom prst="rect">
            <a:avLst/>
          </a:prstGeom>
          <a:solidFill>
            <a:schemeClr val="accent6"/>
          </a:solidFill>
        </p:spPr>
      </p:pic>
      <p:sp>
        <p:nvSpPr>
          <p:cNvPr id="4" name="Tekstfelt 3"/>
          <p:cNvSpPr txBox="1"/>
          <p:nvPr/>
        </p:nvSpPr>
        <p:spPr>
          <a:xfrm>
            <a:off x="107504" y="6525344"/>
            <a:ext cx="2088232" cy="215444"/>
          </a:xfrm>
          <a:prstGeom prst="rect">
            <a:avLst/>
          </a:prstGeom>
          <a:noFill/>
        </p:spPr>
        <p:txBody>
          <a:bodyPr wrap="square" rtlCol="0">
            <a:spAutoFit/>
          </a:bodyPr>
          <a:lstStyle/>
          <a:p>
            <a:r>
              <a:rPr lang="da-DK" sz="800" dirty="0"/>
              <a:t>Kilde: Socialstyrelsen</a:t>
            </a:r>
          </a:p>
        </p:txBody>
      </p:sp>
    </p:spTree>
    <p:extLst>
      <p:ext uri="{BB962C8B-B14F-4D97-AF65-F5344CB8AC3E}">
        <p14:creationId xmlns:p14="http://schemas.microsoft.com/office/powerpoint/2010/main" val="818896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ctrTitle"/>
          </p:nvPr>
        </p:nvSpPr>
        <p:spPr>
          <a:xfrm>
            <a:off x="323528" y="980729"/>
            <a:ext cx="8568952" cy="360039"/>
          </a:xfrm>
        </p:spPr>
        <p:txBody>
          <a:bodyPr/>
          <a:lstStyle/>
          <a:p>
            <a:r>
              <a:rPr lang="da-DK" sz="2000" dirty="0">
                <a:effectLst>
                  <a:outerShdw blurRad="38100" dist="38100" dir="2700000" algn="tl">
                    <a:srgbClr val="000000">
                      <a:alpha val="43137"/>
                    </a:srgbClr>
                  </a:outerShdw>
                </a:effectLst>
              </a:rPr>
              <a:t>Værktøjer til at tale med børnene om overgreb og vold (fortsat)</a:t>
            </a:r>
          </a:p>
        </p:txBody>
      </p:sp>
      <p:pic>
        <p:nvPicPr>
          <p:cNvPr id="8" name="Billede 7"/>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9592" y="2132856"/>
            <a:ext cx="3401568" cy="4334256"/>
          </a:xfrm>
          <a:prstGeom prst="rect">
            <a:avLst/>
          </a:prstGeom>
        </p:spPr>
      </p:pic>
      <p:pic>
        <p:nvPicPr>
          <p:cNvPr id="9" name="Billede 8"/>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932040" y="2123736"/>
            <a:ext cx="3468624" cy="4334256"/>
          </a:xfrm>
          <a:prstGeom prst="rect">
            <a:avLst/>
          </a:prstGeom>
        </p:spPr>
      </p:pic>
      <p:sp>
        <p:nvSpPr>
          <p:cNvPr id="2" name="Tekstfelt 1"/>
          <p:cNvSpPr txBox="1"/>
          <p:nvPr/>
        </p:nvSpPr>
        <p:spPr>
          <a:xfrm>
            <a:off x="1331640" y="1423404"/>
            <a:ext cx="4608512" cy="646331"/>
          </a:xfrm>
          <a:prstGeom prst="rect">
            <a:avLst/>
          </a:prstGeom>
          <a:noFill/>
        </p:spPr>
        <p:txBody>
          <a:bodyPr wrap="square" rtlCol="0">
            <a:spAutoFit/>
          </a:bodyPr>
          <a:lstStyle/>
          <a:p>
            <a:r>
              <a:rPr lang="da-DK" dirty="0"/>
              <a:t>Vær bevidst om at samtalen tager udgangspunkt i barnets perspektiv</a:t>
            </a:r>
          </a:p>
        </p:txBody>
      </p:sp>
    </p:spTree>
    <p:extLst>
      <p:ext uri="{BB962C8B-B14F-4D97-AF65-F5344CB8AC3E}">
        <p14:creationId xmlns:p14="http://schemas.microsoft.com/office/powerpoint/2010/main" val="2699947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432048"/>
          </a:xfrm>
        </p:spPr>
        <p:txBody>
          <a:bodyPr/>
          <a:lstStyle/>
          <a:p>
            <a:pPr lvl="0">
              <a:spcBef>
                <a:spcPts val="0"/>
              </a:spcBef>
            </a:pPr>
            <a:r>
              <a:rPr lang="da-DK" sz="1800" dirty="0">
                <a:effectLst>
                  <a:outerShdw blurRad="38100" dist="38100" dir="2700000" algn="tl">
                    <a:srgbClr val="000000">
                      <a:alpha val="43137"/>
                    </a:srgbClr>
                  </a:outerShdw>
                </a:effectLst>
              </a:rPr>
              <a:t>Værktøjer til at tale med børnene om overgreb og vold (fortsat)</a:t>
            </a:r>
            <a:br>
              <a:rPr lang="da-DK" dirty="0"/>
            </a:br>
            <a:br>
              <a:rPr lang="da-DK" sz="1000" dirty="0">
                <a:solidFill>
                  <a:prstClr val="black"/>
                </a:solidFill>
                <a:effectLst>
                  <a:outerShdw blurRad="38100" dist="38100" dir="2700000" algn="tl">
                    <a:srgbClr val="000000">
                      <a:alpha val="43137"/>
                    </a:srgbClr>
                  </a:outerShdw>
                </a:effectLst>
                <a:ea typeface="+mn-ea"/>
                <a:cs typeface="+mn-cs"/>
              </a:rPr>
            </a:br>
            <a:endParaRPr lang="da-DK" dirty="0"/>
          </a:p>
        </p:txBody>
      </p:sp>
      <p:sp>
        <p:nvSpPr>
          <p:cNvPr id="3" name="Tekstfelt 2"/>
          <p:cNvSpPr txBox="1"/>
          <p:nvPr/>
        </p:nvSpPr>
        <p:spPr>
          <a:xfrm>
            <a:off x="685800" y="1700808"/>
            <a:ext cx="7772400" cy="3493264"/>
          </a:xfrm>
          <a:prstGeom prst="rect">
            <a:avLst/>
          </a:prstGeom>
          <a:noFill/>
        </p:spPr>
        <p:txBody>
          <a:bodyPr wrap="square" rtlCol="0">
            <a:spAutoFit/>
          </a:bodyPr>
          <a:lstStyle/>
          <a:p>
            <a:r>
              <a:rPr lang="da-DK" sz="1500" b="1" dirty="0">
                <a:solidFill>
                  <a:prstClr val="black"/>
                </a:solidFill>
                <a:ea typeface="+mj-ea"/>
                <a:cs typeface="+mj-cs"/>
              </a:rPr>
              <a:t>VIGTIGE OVERVEJELSER I SAMTALEN MED BARNET:</a:t>
            </a:r>
          </a:p>
          <a:p>
            <a:endParaRPr lang="da-DK" sz="1000" b="1" dirty="0">
              <a:solidFill>
                <a:prstClr val="black"/>
              </a:solidFill>
              <a:ea typeface="+mj-ea"/>
              <a:cs typeface="+mj-cs"/>
            </a:endParaRPr>
          </a:p>
          <a:p>
            <a:pPr marL="171450" indent="-171450">
              <a:buFont typeface="Arial" panose="020B0604020202020204" pitchFamily="34" charset="0"/>
              <a:buChar char="•"/>
            </a:pPr>
            <a:r>
              <a:rPr lang="da-DK" sz="1400" dirty="0">
                <a:solidFill>
                  <a:prstClr val="black"/>
                </a:solidFill>
                <a:ea typeface="+mj-ea"/>
                <a:cs typeface="+mj-cs"/>
              </a:rPr>
              <a:t>Samtalen tager udgangspunkt i barnets perspektiv og vi noterer barnets ord.</a:t>
            </a:r>
            <a:endParaRPr lang="da-DK" sz="1400"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da-DK" sz="1400" dirty="0">
                <a:solidFill>
                  <a:prstClr val="black"/>
                </a:solidFill>
                <a:ea typeface="+mj-ea"/>
                <a:cs typeface="+mj-cs"/>
              </a:rPr>
              <a:t>Vi undlader at inddrage vores forforståelse, eller tolke på det barnet prøver at sige</a:t>
            </a:r>
          </a:p>
          <a:p>
            <a:pPr marL="171450" indent="-171450">
              <a:buFont typeface="Arial" panose="020B0604020202020204" pitchFamily="34" charset="0"/>
              <a:buChar char="•"/>
            </a:pPr>
            <a:r>
              <a:rPr lang="da-DK" sz="1400" dirty="0">
                <a:solidFill>
                  <a:prstClr val="black"/>
                </a:solidFill>
                <a:ea typeface="+mj-ea"/>
                <a:cs typeface="+mj-cs"/>
              </a:rPr>
              <a:t>Vær åben og nysgerrig</a:t>
            </a:r>
          </a:p>
          <a:p>
            <a:pPr marL="171450" indent="-171450">
              <a:buFont typeface="Arial" panose="020B0604020202020204" pitchFamily="34" charset="0"/>
              <a:buChar char="•"/>
            </a:pPr>
            <a:r>
              <a:rPr lang="da-DK" sz="1400" dirty="0">
                <a:solidFill>
                  <a:prstClr val="black"/>
                </a:solidFill>
                <a:ea typeface="+mj-ea"/>
                <a:cs typeface="+mj-cs"/>
              </a:rPr>
              <a:t>Giv plads til barnet</a:t>
            </a:r>
          </a:p>
          <a:p>
            <a:pPr marL="171450" indent="-171450">
              <a:buFont typeface="Arial" panose="020B0604020202020204" pitchFamily="34" charset="0"/>
              <a:buChar char="•"/>
            </a:pPr>
            <a:r>
              <a:rPr lang="da-DK" sz="1400" dirty="0">
                <a:solidFill>
                  <a:prstClr val="black"/>
                </a:solidFill>
                <a:ea typeface="+mj-ea"/>
                <a:cs typeface="+mj-cs"/>
              </a:rPr>
              <a:t>Hold pauser hvor barnet kan tænke</a:t>
            </a:r>
          </a:p>
          <a:p>
            <a:pPr marL="171450" indent="-171450">
              <a:buFont typeface="Arial" panose="020B0604020202020204" pitchFamily="34" charset="0"/>
              <a:buChar char="•"/>
            </a:pPr>
            <a:r>
              <a:rPr lang="da-DK" sz="1400" dirty="0">
                <a:solidFill>
                  <a:prstClr val="black"/>
                </a:solidFill>
                <a:ea typeface="+mj-ea"/>
                <a:cs typeface="+mj-cs"/>
              </a:rPr>
              <a:t>Stil uddybende spørgsmål (uden at dominere samtalen)</a:t>
            </a:r>
          </a:p>
          <a:p>
            <a:pPr marL="171450" indent="-171450">
              <a:buFont typeface="Arial" panose="020B0604020202020204" pitchFamily="34" charset="0"/>
              <a:buChar char="•"/>
            </a:pPr>
            <a:r>
              <a:rPr lang="da-DK" sz="1400" dirty="0">
                <a:solidFill>
                  <a:prstClr val="black"/>
                </a:solidFill>
                <a:ea typeface="+mj-ea"/>
                <a:cs typeface="+mj-cs"/>
              </a:rPr>
              <a:t>Undgå at korrigere barnet, hvis barnet har en anden opfattelse eller tolkning af en situation, end den voksne</a:t>
            </a:r>
          </a:p>
          <a:p>
            <a:pPr marL="171450" indent="-171450">
              <a:buFont typeface="Arial" panose="020B0604020202020204" pitchFamily="34" charset="0"/>
              <a:buChar char="•"/>
            </a:pPr>
            <a:r>
              <a:rPr lang="da-DK" sz="1400" dirty="0">
                <a:solidFill>
                  <a:prstClr val="black"/>
                </a:solidFill>
                <a:ea typeface="+mj-ea"/>
                <a:cs typeface="+mj-cs"/>
              </a:rPr>
              <a:t>Kom ikke med handleanvisninger eller løsningsforslag</a:t>
            </a:r>
          </a:p>
          <a:p>
            <a:pPr marL="171450" indent="-171450">
              <a:buFont typeface="Arial" panose="020B0604020202020204" pitchFamily="34" charset="0"/>
              <a:buChar char="•"/>
            </a:pPr>
            <a:r>
              <a:rPr lang="da-DK" sz="1400" dirty="0">
                <a:solidFill>
                  <a:prstClr val="black"/>
                </a:solidFill>
                <a:ea typeface="+mj-ea"/>
                <a:cs typeface="+mj-cs"/>
              </a:rPr>
              <a:t>Anerkend, rum og bekræft barnet</a:t>
            </a:r>
          </a:p>
          <a:p>
            <a:pPr marL="171450" indent="-171450">
              <a:buFont typeface="Arial" panose="020B0604020202020204" pitchFamily="34" charset="0"/>
              <a:buChar char="•"/>
            </a:pPr>
            <a:r>
              <a:rPr lang="da-DK" sz="1400" dirty="0">
                <a:solidFill>
                  <a:prstClr val="black"/>
                </a:solidFill>
                <a:ea typeface="+mj-ea"/>
                <a:cs typeface="+mj-cs"/>
              </a:rPr>
              <a:t>Fortæl barnet, hvad du vil gøre med de oplysninger, du har fået</a:t>
            </a:r>
          </a:p>
          <a:p>
            <a:pPr marL="171450" indent="-171450">
              <a:buFont typeface="Arial" panose="020B0604020202020204" pitchFamily="34" charset="0"/>
              <a:buChar char="•"/>
            </a:pPr>
            <a:r>
              <a:rPr lang="da-DK" sz="1400" dirty="0">
                <a:solidFill>
                  <a:prstClr val="black"/>
                </a:solidFill>
                <a:ea typeface="+mj-ea"/>
                <a:cs typeface="+mj-cs"/>
              </a:rPr>
              <a:t>Lov aldrig barnet tavshed</a:t>
            </a:r>
          </a:p>
          <a:p>
            <a:pPr marL="171450" indent="-171450">
              <a:buFont typeface="Arial" panose="020B0604020202020204" pitchFamily="34" charset="0"/>
              <a:buChar char="•"/>
            </a:pPr>
            <a:r>
              <a:rPr lang="da-DK" sz="1400" dirty="0">
                <a:solidFill>
                  <a:prstClr val="black"/>
                </a:solidFill>
                <a:ea typeface="+mj-ea"/>
                <a:cs typeface="+mj-cs"/>
              </a:rPr>
              <a:t>Vær bevidst om egne signaler og reaktioner – trygheden er afgørende for, om barnet åbner op</a:t>
            </a:r>
          </a:p>
          <a:p>
            <a:pPr marL="171450" indent="-171450">
              <a:buFont typeface="Arial" panose="020B0604020202020204" pitchFamily="34" charset="0"/>
              <a:buChar char="•"/>
            </a:pPr>
            <a:r>
              <a:rPr lang="da-DK" sz="1400" dirty="0">
                <a:solidFill>
                  <a:prstClr val="black"/>
                </a:solidFill>
                <a:ea typeface="+mj-ea"/>
                <a:cs typeface="+mj-cs"/>
              </a:rPr>
              <a:t>Lad ikke angsten for at traumatisere barnet afholde os fra at spørge ind</a:t>
            </a:r>
            <a:endParaRPr lang="da-DK" sz="1400" dirty="0"/>
          </a:p>
        </p:txBody>
      </p:sp>
    </p:spTree>
    <p:extLst>
      <p:ext uri="{BB962C8B-B14F-4D97-AF65-F5344CB8AC3E}">
        <p14:creationId xmlns:p14="http://schemas.microsoft.com/office/powerpoint/2010/main" val="1145967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0986" y="842667"/>
            <a:ext cx="7128792" cy="603046"/>
          </a:xfrm>
        </p:spPr>
        <p:txBody>
          <a:bodyPr/>
          <a:lstStyle/>
          <a:p>
            <a:r>
              <a:rPr lang="da-DK" sz="1800" b="1" dirty="0"/>
              <a:t>Opsporing af generel mistrivsel</a:t>
            </a:r>
            <a:br>
              <a:rPr lang="da-DK" dirty="0"/>
            </a:br>
            <a:r>
              <a:rPr lang="da-DK" sz="1400" dirty="0"/>
              <a:t>En løbende opmærksomhed – bevidst eller ubevidst</a:t>
            </a:r>
          </a:p>
        </p:txBody>
      </p:sp>
      <p:graphicFrame>
        <p:nvGraphicFramePr>
          <p:cNvPr id="6" name="Pladsholder til indhold 5"/>
          <p:cNvGraphicFramePr>
            <a:graphicFrameLocks noGrp="1"/>
          </p:cNvGraphicFramePr>
          <p:nvPr>
            <p:ph idx="1"/>
          </p:nvPr>
        </p:nvGraphicFramePr>
        <p:xfrm>
          <a:off x="628650" y="1628775"/>
          <a:ext cx="7904163" cy="424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felt 6"/>
          <p:cNvSpPr txBox="1"/>
          <p:nvPr/>
        </p:nvSpPr>
        <p:spPr>
          <a:xfrm>
            <a:off x="2915816" y="2780928"/>
            <a:ext cx="621965" cy="184666"/>
          </a:xfrm>
          <a:prstGeom prst="rect">
            <a:avLst/>
          </a:prstGeom>
          <a:noFill/>
        </p:spPr>
        <p:txBody>
          <a:bodyPr wrap="none" lIns="0" tIns="0" rIns="0" bIns="0" rtlCol="0">
            <a:spAutoFit/>
          </a:bodyPr>
          <a:lstStyle/>
          <a:p>
            <a:r>
              <a:rPr lang="da-DK" sz="1200" dirty="0"/>
              <a:t>Forældre</a:t>
            </a:r>
          </a:p>
        </p:txBody>
      </p:sp>
      <p:sp>
        <p:nvSpPr>
          <p:cNvPr id="9" name="Tekstfelt 8"/>
          <p:cNvSpPr txBox="1"/>
          <p:nvPr/>
        </p:nvSpPr>
        <p:spPr>
          <a:xfrm>
            <a:off x="6588224" y="2534707"/>
            <a:ext cx="2473434" cy="338554"/>
          </a:xfrm>
          <a:prstGeom prst="rect">
            <a:avLst/>
          </a:prstGeom>
          <a:noFill/>
        </p:spPr>
        <p:txBody>
          <a:bodyPr wrap="none" lIns="0" tIns="0" rIns="0" bIns="0" rtlCol="0">
            <a:spAutoFit/>
          </a:bodyPr>
          <a:lstStyle/>
          <a:p>
            <a:r>
              <a:rPr lang="da-DK" sz="1100" dirty="0"/>
              <a:t>F.eks. leg, relationer til børn og voksne,</a:t>
            </a:r>
            <a:br>
              <a:rPr lang="da-DK" sz="1100" dirty="0"/>
            </a:br>
            <a:r>
              <a:rPr lang="da-DK" sz="1100" dirty="0"/>
              <a:t>faglige og sociale kompetencer</a:t>
            </a:r>
          </a:p>
        </p:txBody>
      </p:sp>
      <p:sp>
        <p:nvSpPr>
          <p:cNvPr id="10" name="Tekstfelt 9"/>
          <p:cNvSpPr txBox="1"/>
          <p:nvPr/>
        </p:nvSpPr>
        <p:spPr>
          <a:xfrm>
            <a:off x="6886972" y="3988068"/>
            <a:ext cx="2257028" cy="677108"/>
          </a:xfrm>
          <a:prstGeom prst="rect">
            <a:avLst/>
          </a:prstGeom>
          <a:noFill/>
        </p:spPr>
        <p:txBody>
          <a:bodyPr wrap="none" lIns="0" tIns="0" rIns="0" bIns="0" rtlCol="0">
            <a:spAutoFit/>
          </a:bodyPr>
          <a:lstStyle/>
          <a:p>
            <a:r>
              <a:rPr lang="da-DK" sz="1100" dirty="0"/>
              <a:t>Barnets oplevelse – forståelse af</a:t>
            </a:r>
            <a:br>
              <a:rPr lang="da-DK" sz="1100" dirty="0"/>
            </a:br>
            <a:r>
              <a:rPr lang="da-DK" sz="1100" dirty="0"/>
              <a:t>konkrete episoder og tilværelsen</a:t>
            </a:r>
            <a:br>
              <a:rPr lang="da-DK" sz="1100" dirty="0"/>
            </a:br>
            <a:r>
              <a:rPr lang="da-DK" sz="1100" dirty="0"/>
              <a:t>generelt – både verbal og nonverbal</a:t>
            </a:r>
            <a:br>
              <a:rPr lang="da-DK" sz="1100" dirty="0"/>
            </a:br>
            <a:r>
              <a:rPr lang="da-DK" sz="1100" dirty="0"/>
              <a:t>kommunikation</a:t>
            </a:r>
          </a:p>
        </p:txBody>
      </p:sp>
      <p:sp>
        <p:nvSpPr>
          <p:cNvPr id="11" name="Tekstfelt 10"/>
          <p:cNvSpPr txBox="1"/>
          <p:nvPr/>
        </p:nvSpPr>
        <p:spPr>
          <a:xfrm>
            <a:off x="6026229" y="5394451"/>
            <a:ext cx="2705869" cy="507831"/>
          </a:xfrm>
          <a:prstGeom prst="rect">
            <a:avLst/>
          </a:prstGeom>
          <a:noFill/>
        </p:spPr>
        <p:txBody>
          <a:bodyPr wrap="none" lIns="0" tIns="0" rIns="0" bIns="0" rtlCol="0">
            <a:spAutoFit/>
          </a:bodyPr>
          <a:lstStyle/>
          <a:p>
            <a:r>
              <a:rPr lang="da-DK" sz="1100" dirty="0"/>
              <a:t>F.eks. familieforhold, kammeratskaber,</a:t>
            </a:r>
            <a:br>
              <a:rPr lang="da-DK" sz="1100" dirty="0"/>
            </a:br>
            <a:r>
              <a:rPr lang="da-DK" sz="1100" dirty="0"/>
              <a:t>dagtilbud/skole, helbred, socioøkonomiske</a:t>
            </a:r>
            <a:br>
              <a:rPr lang="da-DK" sz="1100" dirty="0"/>
            </a:br>
            <a:r>
              <a:rPr lang="da-DK" sz="1100" dirty="0"/>
              <a:t>forhold</a:t>
            </a:r>
          </a:p>
        </p:txBody>
      </p:sp>
      <p:sp>
        <p:nvSpPr>
          <p:cNvPr id="12" name="Tekstfelt 11"/>
          <p:cNvSpPr txBox="1"/>
          <p:nvPr/>
        </p:nvSpPr>
        <p:spPr>
          <a:xfrm>
            <a:off x="2248619" y="5758362"/>
            <a:ext cx="1046761" cy="169277"/>
          </a:xfrm>
          <a:prstGeom prst="rect">
            <a:avLst/>
          </a:prstGeom>
          <a:noFill/>
        </p:spPr>
        <p:txBody>
          <a:bodyPr wrap="none" lIns="0" tIns="0" rIns="0" bIns="0" rtlCol="0">
            <a:spAutoFit/>
          </a:bodyPr>
          <a:lstStyle/>
          <a:p>
            <a:r>
              <a:rPr lang="da-DK" sz="1100" dirty="0"/>
              <a:t>I lytter til jer selv!</a:t>
            </a:r>
          </a:p>
        </p:txBody>
      </p:sp>
      <p:sp>
        <p:nvSpPr>
          <p:cNvPr id="13" name="Tekstfelt 12"/>
          <p:cNvSpPr txBox="1"/>
          <p:nvPr/>
        </p:nvSpPr>
        <p:spPr>
          <a:xfrm>
            <a:off x="903238" y="4161537"/>
            <a:ext cx="1346522" cy="507831"/>
          </a:xfrm>
          <a:prstGeom prst="rect">
            <a:avLst/>
          </a:prstGeom>
          <a:noFill/>
        </p:spPr>
        <p:txBody>
          <a:bodyPr wrap="none" lIns="0" tIns="0" rIns="0" bIns="0" rtlCol="0">
            <a:spAutoFit/>
          </a:bodyPr>
          <a:lstStyle/>
          <a:p>
            <a:r>
              <a:rPr lang="da-DK" sz="1100" dirty="0"/>
              <a:t>F.eks. med kollegaer,</a:t>
            </a:r>
            <a:br>
              <a:rPr lang="da-DK" sz="1100" dirty="0"/>
            </a:br>
            <a:r>
              <a:rPr lang="da-DK" sz="1100" dirty="0"/>
              <a:t>leder, tværfaglige </a:t>
            </a:r>
            <a:br>
              <a:rPr lang="da-DK" sz="1100" dirty="0"/>
            </a:br>
            <a:r>
              <a:rPr lang="da-DK" sz="1100" dirty="0"/>
              <a:t>samarbejdspartnere</a:t>
            </a:r>
          </a:p>
        </p:txBody>
      </p:sp>
      <p:sp>
        <p:nvSpPr>
          <p:cNvPr id="14" name="Tekstfelt 13"/>
          <p:cNvSpPr txBox="1"/>
          <p:nvPr/>
        </p:nvSpPr>
        <p:spPr>
          <a:xfrm>
            <a:off x="1293060" y="2595876"/>
            <a:ext cx="1399422" cy="338554"/>
          </a:xfrm>
          <a:prstGeom prst="rect">
            <a:avLst/>
          </a:prstGeom>
          <a:noFill/>
        </p:spPr>
        <p:txBody>
          <a:bodyPr wrap="none" lIns="0" tIns="0" rIns="0" bIns="0" rtlCol="0">
            <a:spAutoFit/>
          </a:bodyPr>
          <a:lstStyle/>
          <a:p>
            <a:r>
              <a:rPr lang="da-DK" sz="1100" dirty="0"/>
              <a:t>Forældres relation til</a:t>
            </a:r>
            <a:br>
              <a:rPr lang="da-DK" sz="1100" dirty="0"/>
            </a:br>
            <a:r>
              <a:rPr lang="da-DK" sz="1100" dirty="0"/>
              <a:t>og opfattelse af barnet</a:t>
            </a:r>
          </a:p>
        </p:txBody>
      </p:sp>
      <p:sp>
        <p:nvSpPr>
          <p:cNvPr id="3" name="Ellipse 2"/>
          <p:cNvSpPr/>
          <p:nvPr/>
        </p:nvSpPr>
        <p:spPr>
          <a:xfrm>
            <a:off x="3907456" y="3345051"/>
            <a:ext cx="1311622" cy="128603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Barn</a:t>
            </a:r>
          </a:p>
        </p:txBody>
      </p:sp>
    </p:spTree>
    <p:extLst>
      <p:ext uri="{BB962C8B-B14F-4D97-AF65-F5344CB8AC3E}">
        <p14:creationId xmlns:p14="http://schemas.microsoft.com/office/powerpoint/2010/main" val="14405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ctrTitle"/>
          </p:nvPr>
        </p:nvSpPr>
        <p:spPr>
          <a:xfrm>
            <a:off x="685800" y="980729"/>
            <a:ext cx="7772400" cy="432048"/>
          </a:xfrm>
          <a:prstGeom prst="rect">
            <a:avLst/>
          </a:prstGeom>
        </p:spPr>
        <p:txBody>
          <a:bodyPr/>
          <a:lstStyle>
            <a:lvl1pPr>
              <a:defRPr/>
            </a:lvl1pPr>
          </a:lstStyle>
          <a:p>
            <a:r>
              <a:rPr lang="da-DK"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Indledning</a:t>
            </a:r>
          </a:p>
        </p:txBody>
      </p:sp>
      <p:sp>
        <p:nvSpPr>
          <p:cNvPr id="2" name="Tekstboks 1"/>
          <p:cNvSpPr txBox="1"/>
          <p:nvPr/>
        </p:nvSpPr>
        <p:spPr>
          <a:xfrm>
            <a:off x="395536" y="1772816"/>
            <a:ext cx="8208912" cy="3624069"/>
          </a:xfrm>
          <a:prstGeom prst="rect">
            <a:avLst/>
          </a:prstGeom>
          <a:noFill/>
        </p:spPr>
        <p:txBody>
          <a:bodyPr wrap="square" rtlCol="0">
            <a:spAutoFit/>
          </a:bodyPr>
          <a:lstStyle/>
          <a:p>
            <a:r>
              <a:rPr lang="da-DK" sz="1050" dirty="0"/>
              <a:t>I Nyborg kommune arbejder vi under ”Sammen om trivsel” med fokus på en forebyggende og tidlig indsats for udsatte børn og unge. Som et led i denne indsats, arbejder vi med forebyggelse og tidlige tegn på mistrivsel. Det betyder at vi tidligere skal være opmærksomme på risikofaktorer, små tegn på mistrivsel og ændringer i adfærd hos barnet. Jo tidligere vi opdager tegn på mistrivsel, jo hurtigere kan vi genskabe trivsel i barnets liv, og begrænse de langvarige konsekvenser for barnet. </a:t>
            </a:r>
          </a:p>
          <a:p>
            <a:endParaRPr lang="da-DK" sz="1050" dirty="0"/>
          </a:p>
          <a:p>
            <a:r>
              <a:rPr lang="da-DK" sz="1050" dirty="0"/>
              <a:t>Der findes ikke entydige tegn og reaktioner på, at et barn har været udsat for overgreb, og derfor er det vigtigt at være opmærksomme på disse små tegn og ændringer i barnets hverdag. Mistrivsel kan nemlig være et tegn på, at barnet udsættes for/har været udsat for vold eller overgreb. Derfor er det vigtigt at vi ved hvilke tegn og signaler vi skal være opmærksomme på, så vi kan gribe så tidligt ind som muligt, og derved begrænse de langvarige negative konsekvenser for barnet. </a:t>
            </a:r>
          </a:p>
          <a:p>
            <a:endParaRPr lang="da-DK" sz="1050" dirty="0"/>
          </a:p>
          <a:p>
            <a:r>
              <a:rPr lang="da-DK" sz="1050" dirty="0"/>
              <a:t>Dette kræver, at vi som fagfolk er i stand til se, tolke og handle på de tegn og ændringer vi oplever, og derfor sigter beredskabsplanen mod at samle viden om overgreb ét sted, samt at sikre medarbejdernes muligheder for at handle hensigtsmæssigt i disse sager. </a:t>
            </a:r>
          </a:p>
          <a:p>
            <a:endParaRPr lang="da-DK" sz="1050" dirty="0"/>
          </a:p>
          <a:p>
            <a:r>
              <a:rPr lang="da-DK" sz="1050" dirty="0"/>
              <a:t>Med den rette faglige ballast i form af viden om hvordan tegn på vold og overgreb ser ud, hvordan man kan arbejde med børnene, samt hvordan man helt konkret skal handle afhængigt af situationen, kan vi skabe de bedst mulige forudsætninger for vores arbejde på dette område.</a:t>
            </a:r>
          </a:p>
          <a:p>
            <a:r>
              <a:rPr lang="da-DK" sz="1050" dirty="0"/>
              <a:t> </a:t>
            </a:r>
          </a:p>
          <a:p>
            <a:r>
              <a:rPr lang="da-DK" sz="1050" dirty="0"/>
              <a:t>Selvom vi hverken kan forhindre alle overgreb i at ske, eller sikre at alle der begår overgreb bliver dømt, så kan vi med en professionel og rettidig indsats forebygge nogle overgreb i overhovedet at ske. For de børn der er blevet udsat for overgreb, kan vi med en den rette indsats forbedre deres muligheder for at komme i trivsel igen samt begrænse de langvarige negative følger. </a:t>
            </a:r>
          </a:p>
          <a:p>
            <a:endParaRPr lang="da-DK" sz="1000" i="1" dirty="0"/>
          </a:p>
          <a:p>
            <a:endParaRPr lang="da-DK" sz="1000" i="1" dirty="0"/>
          </a:p>
          <a:p>
            <a:endParaRPr lang="da-DK" sz="1000" i="1" dirty="0"/>
          </a:p>
        </p:txBody>
      </p:sp>
      <p:sp>
        <p:nvSpPr>
          <p:cNvPr id="7" name="Tekstfelt 6"/>
          <p:cNvSpPr txBox="1"/>
          <p:nvPr/>
        </p:nvSpPr>
        <p:spPr>
          <a:xfrm>
            <a:off x="395536" y="5119135"/>
            <a:ext cx="3888432" cy="276999"/>
          </a:xfrm>
          <a:prstGeom prst="rect">
            <a:avLst/>
          </a:prstGeom>
          <a:noFill/>
        </p:spPr>
        <p:txBody>
          <a:bodyPr wrap="square" rtlCol="0">
            <a:spAutoFit/>
          </a:bodyPr>
          <a:lstStyle/>
          <a:p>
            <a:r>
              <a:rPr lang="da-DK" sz="1200" dirty="0">
                <a:hlinkClick r:id="rId3"/>
              </a:rPr>
              <a:t>Læs mere om "Sammen om trivsel" her</a:t>
            </a:r>
            <a:endParaRPr lang="da-DK"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980729"/>
            <a:ext cx="8928992" cy="648072"/>
          </a:xfrm>
        </p:spPr>
        <p:txBody>
          <a:bodyPr/>
          <a:lstStyle/>
          <a:p>
            <a:r>
              <a:rPr lang="da-DK" sz="3200" b="1" dirty="0">
                <a:effectLst>
                  <a:outerShdw blurRad="38100" dist="38100" dir="2700000" algn="tl">
                    <a:srgbClr val="000000">
                      <a:alpha val="43137"/>
                    </a:srgbClr>
                  </a:outerShdw>
                </a:effectLst>
              </a:rPr>
              <a:t>Handleplanen</a:t>
            </a:r>
            <a:endParaRPr lang="da-DK" sz="1800" b="1" dirty="0">
              <a:effectLst>
                <a:outerShdw blurRad="38100" dist="38100" dir="2700000" algn="tl">
                  <a:srgbClr val="000000">
                    <a:alpha val="43137"/>
                  </a:srgbClr>
                </a:outerShdw>
              </a:effectLst>
            </a:endParaRPr>
          </a:p>
        </p:txBody>
      </p:sp>
      <p:sp>
        <p:nvSpPr>
          <p:cNvPr id="10" name="Tekstfelt 9"/>
          <p:cNvSpPr txBox="1"/>
          <p:nvPr/>
        </p:nvSpPr>
        <p:spPr>
          <a:xfrm>
            <a:off x="1259632" y="1772816"/>
            <a:ext cx="6984776" cy="4293483"/>
          </a:xfrm>
          <a:prstGeom prst="rect">
            <a:avLst/>
          </a:prstGeom>
          <a:noFill/>
        </p:spPr>
        <p:txBody>
          <a:bodyPr wrap="square" rtlCol="0">
            <a:spAutoFit/>
          </a:bodyPr>
          <a:lstStyle/>
          <a:p>
            <a:r>
              <a:rPr lang="da-DK" sz="1050" dirty="0"/>
              <a:t>I denne del af beredskabsplanen kan du læse om, hvad du konkret skal gøre, når du står med et barn hvor du har en mistanke eller viden om, at det har været udsat for vold/overgreb. </a:t>
            </a:r>
          </a:p>
          <a:p>
            <a:endParaRPr lang="da-DK" sz="1050" dirty="0"/>
          </a:p>
          <a:p>
            <a:r>
              <a:rPr lang="da-DK" sz="1050" dirty="0"/>
              <a:t>Først vil du kunne læse om, de forskellige grader af viden, således at du kan blive sikker på hvilket niveau din mistanke er på, da dette har betydning for, hvordan du skal handle. </a:t>
            </a:r>
          </a:p>
          <a:p>
            <a:endParaRPr lang="da-DK" sz="1050" dirty="0"/>
          </a:p>
          <a:p>
            <a:r>
              <a:rPr lang="da-DK" sz="1050" dirty="0"/>
              <a:t>Dernæst kan du læse om, hvad en underretning til socialafdelingen skal indeholde, samt lovgivningen omkring skærpet underretningspligt og afværgepligten, som begge kan være relevante for din situation. </a:t>
            </a:r>
          </a:p>
          <a:p>
            <a:endParaRPr lang="da-DK" sz="1050" dirty="0"/>
          </a:p>
          <a:p>
            <a:r>
              <a:rPr lang="da-DK" sz="1050" dirty="0"/>
              <a:t>Til sidst kommer de konkrete handleplaner, der viser hvad du helt konkret skal gøre og i hvilken rækkefølge. Handleplanerne er inddelt efter henholdsvis hvilken relation den mistænkte har til barnet og hvilken fagrolle du har. </a:t>
            </a:r>
          </a:p>
          <a:p>
            <a:endParaRPr lang="da-DK" sz="1050" dirty="0"/>
          </a:p>
          <a:p>
            <a:r>
              <a:rPr lang="da-DK" sz="1050" dirty="0"/>
              <a:t>Der skelnes imellem tre typer fagrolle:</a:t>
            </a:r>
          </a:p>
          <a:p>
            <a:r>
              <a:rPr lang="da-DK" sz="1050" b="1" dirty="0"/>
              <a:t>-    Frontpersonale </a:t>
            </a:r>
            <a:r>
              <a:rPr lang="da-DK" sz="1050" dirty="0"/>
              <a:t>(</a:t>
            </a:r>
            <a:r>
              <a:rPr lang="da-DK" sz="1050" i="1" dirty="0"/>
              <a:t>alle som ikke falder inden for de to nedenstående kategorier</a:t>
            </a:r>
            <a:r>
              <a:rPr lang="da-DK" sz="1050" dirty="0"/>
              <a:t>).</a:t>
            </a:r>
          </a:p>
          <a:p>
            <a:pPr marL="171450" indent="-171450">
              <a:buFontTx/>
              <a:buChar char="-"/>
            </a:pPr>
            <a:r>
              <a:rPr lang="da-DK" sz="1050" b="1" dirty="0"/>
              <a:t>Leder</a:t>
            </a:r>
            <a:r>
              <a:rPr lang="da-DK" sz="1050" dirty="0"/>
              <a:t> </a:t>
            </a:r>
          </a:p>
          <a:p>
            <a:pPr marL="171450" indent="-171450">
              <a:buFontTx/>
              <a:buChar char="-"/>
            </a:pPr>
            <a:r>
              <a:rPr lang="da-DK" sz="1050" b="1" dirty="0"/>
              <a:t>Socialrådgiver</a:t>
            </a:r>
            <a:r>
              <a:rPr lang="da-DK" sz="1050" dirty="0"/>
              <a:t> </a:t>
            </a:r>
          </a:p>
          <a:p>
            <a:r>
              <a:rPr lang="da-DK" sz="1050" dirty="0"/>
              <a:t>(</a:t>
            </a:r>
            <a:r>
              <a:rPr lang="da-DK" sz="1050" i="1" dirty="0"/>
              <a:t>Bemærk! Der er tale om din professionelle rolle i det kommunale system ift. det pågældende barn og dets sagsbehandling</a:t>
            </a:r>
            <a:r>
              <a:rPr lang="da-DK" sz="1050" dirty="0"/>
              <a:t>)</a:t>
            </a:r>
          </a:p>
          <a:p>
            <a:endParaRPr lang="da-DK" sz="1050" dirty="0"/>
          </a:p>
          <a:p>
            <a:r>
              <a:rPr lang="da-DK" sz="1050" dirty="0"/>
              <a:t>I.f.t. relationen imellem barn og den mistænkte skelnes der imellem 4 forskellige relationer:</a:t>
            </a:r>
          </a:p>
          <a:p>
            <a:pPr marL="171450" indent="-171450">
              <a:buFontTx/>
              <a:buChar char="-"/>
            </a:pPr>
            <a:r>
              <a:rPr lang="da-DK" sz="1050" b="1" dirty="0">
                <a:hlinkClick r:id="rId3" action="ppaction://hlinksldjump"/>
              </a:rPr>
              <a:t>Forældre/anden i forældres sted</a:t>
            </a:r>
            <a:endParaRPr lang="da-DK" sz="1050" b="1" dirty="0"/>
          </a:p>
          <a:p>
            <a:pPr marL="171450" indent="-171450">
              <a:buFontTx/>
              <a:buChar char="-"/>
            </a:pPr>
            <a:r>
              <a:rPr lang="da-DK" sz="1050" b="1" dirty="0">
                <a:hlinkClick r:id="rId4" action="ppaction://hlinksldjump"/>
              </a:rPr>
              <a:t>Ansat i barnets institution/skole</a:t>
            </a:r>
            <a:endParaRPr lang="da-DK" sz="1050" b="1" dirty="0"/>
          </a:p>
          <a:p>
            <a:pPr marL="171450" indent="-171450">
              <a:buFontTx/>
              <a:buChar char="-"/>
            </a:pPr>
            <a:r>
              <a:rPr lang="da-DK" sz="1050" b="1" dirty="0">
                <a:hlinkClick r:id="rId5" action="ppaction://hlinksldjump"/>
              </a:rPr>
              <a:t>Anden voksen (15+ år gammel) i barnets netværk/omgangskreds</a:t>
            </a:r>
            <a:endParaRPr lang="da-DK" sz="1050" b="1" dirty="0"/>
          </a:p>
          <a:p>
            <a:pPr marL="171450" indent="-171450">
              <a:buFontTx/>
              <a:buChar char="-"/>
            </a:pPr>
            <a:r>
              <a:rPr lang="da-DK" sz="1050" b="1" dirty="0">
                <a:hlinkClick r:id="rId6" action="ppaction://hlinksldjump"/>
              </a:rPr>
              <a:t>Andet barn under 15 år</a:t>
            </a:r>
            <a:r>
              <a:rPr lang="da-DK" sz="1050" b="1" dirty="0"/>
              <a:t>  </a:t>
            </a:r>
          </a:p>
          <a:p>
            <a:endParaRPr lang="da-DK" sz="1050" dirty="0"/>
          </a:p>
          <a:p>
            <a:r>
              <a:rPr lang="da-DK" sz="1050" dirty="0"/>
              <a:t>Klik på linket med den rette relation imellem barnet og den mistænkte. Første slide er til Frontpersonale, nummer to til Leder. Er du Socialrådgiver, så klik </a:t>
            </a:r>
            <a:r>
              <a:rPr lang="da-DK" sz="1050" dirty="0">
                <a:hlinkClick r:id="rId7" action="ppaction://hlinksldjump"/>
              </a:rPr>
              <a:t>her</a:t>
            </a:r>
            <a:r>
              <a:rPr lang="da-DK" sz="1050" dirty="0"/>
              <a:t>.</a:t>
            </a:r>
          </a:p>
        </p:txBody>
      </p:sp>
    </p:spTree>
    <p:extLst>
      <p:ext uri="{BB962C8B-B14F-4D97-AF65-F5344CB8AC3E}">
        <p14:creationId xmlns:p14="http://schemas.microsoft.com/office/powerpoint/2010/main" val="2578090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txBox="1">
            <a:spLocks noGrp="1"/>
          </p:cNvSpPr>
          <p:nvPr>
            <p:ph type="ctrTitle"/>
          </p:nvPr>
        </p:nvSpPr>
        <p:spPr>
          <a:xfrm>
            <a:off x="651521" y="1858762"/>
            <a:ext cx="2480319" cy="3847207"/>
          </a:xfrm>
          <a:prstGeom prst="rect">
            <a:avLst/>
          </a:prstGeom>
          <a:solidFill>
            <a:schemeClr val="accent6"/>
          </a:solidFill>
          <a:effectLst>
            <a:softEdge rad="0"/>
          </a:effectLst>
        </p:spPr>
        <p:txBody>
          <a:bodyPr wrap="square" rtlCol="0">
            <a:spAutoFit/>
          </a:bodyPr>
          <a:lstStyle/>
          <a:p>
            <a:pPr algn="l"/>
            <a:r>
              <a:rPr lang="da-DK" sz="1400" b="1" dirty="0">
                <a:effectLst>
                  <a:outerShdw blurRad="38100" dist="38100" dir="2700000" algn="tl">
                    <a:srgbClr val="000000">
                      <a:alpha val="43137"/>
                    </a:srgbClr>
                  </a:outerShdw>
                </a:effectLst>
              </a:rPr>
              <a:t>De tre grader af viden</a:t>
            </a:r>
            <a:br>
              <a:rPr lang="da-DK" sz="1400" b="1" dirty="0">
                <a:effectLst>
                  <a:outerShdw blurRad="38100" dist="38100" dir="2700000" algn="tl">
                    <a:srgbClr val="000000">
                      <a:alpha val="43137"/>
                    </a:srgbClr>
                  </a:outerShdw>
                </a:effectLst>
              </a:rPr>
            </a:br>
            <a:br>
              <a:rPr lang="da-DK" sz="1000" b="1" dirty="0">
                <a:effectLst>
                  <a:outerShdw blurRad="38100" dist="38100" dir="2700000" algn="tl">
                    <a:srgbClr val="000000">
                      <a:alpha val="43137"/>
                    </a:srgbClr>
                  </a:outerShdw>
                </a:effectLst>
              </a:rPr>
            </a:br>
            <a:r>
              <a:rPr lang="da-DK" sz="1000" b="1" dirty="0">
                <a:effectLst>
                  <a:outerShdw blurRad="38100" dist="38100" dir="2700000" algn="tl">
                    <a:srgbClr val="000000">
                      <a:alpha val="43137"/>
                    </a:srgbClr>
                  </a:outerShdw>
                </a:effectLst>
                <a:latin typeface="+mn-lt"/>
              </a:rPr>
              <a:t>1 - Bekymring</a:t>
            </a:r>
          </a:p>
          <a:p>
            <a:pPr algn="l"/>
            <a:r>
              <a:rPr lang="da-DK" sz="1000" i="1" dirty="0">
                <a:effectLst>
                  <a:outerShdw blurRad="38100" dist="38100" dir="2700000" algn="tl">
                    <a:srgbClr val="000000">
                      <a:alpha val="43137"/>
                    </a:srgbClr>
                  </a:outerShdw>
                </a:effectLst>
              </a:rPr>
              <a:t>Generelle tegn på mistrivsel hos et barn og/eller følelse af at noget ikke er som det skal være med barnet</a:t>
            </a:r>
          </a:p>
          <a:p>
            <a:pPr lvl="1" algn="l"/>
            <a:br>
              <a:rPr lang="da-DK" sz="1000" b="1" dirty="0">
                <a:effectLst>
                  <a:outerShdw blurRad="38100" dist="38100" dir="2700000" algn="tl">
                    <a:srgbClr val="000000">
                      <a:alpha val="43137"/>
                    </a:srgbClr>
                  </a:outerShdw>
                </a:effectLst>
                <a:latin typeface="+mn-lt"/>
              </a:rPr>
            </a:br>
            <a:r>
              <a:rPr lang="da-DK" sz="1000" b="1" dirty="0">
                <a:effectLst>
                  <a:outerShdw blurRad="38100" dist="38100" dir="2700000" algn="tl">
                    <a:srgbClr val="000000">
                      <a:alpha val="43137"/>
                    </a:srgbClr>
                  </a:outerShdw>
                </a:effectLst>
                <a:latin typeface="+mn-lt"/>
              </a:rPr>
              <a:t>2 – Mistanke</a:t>
            </a:r>
          </a:p>
          <a:p>
            <a:pPr algn="l"/>
            <a:r>
              <a:rPr lang="da-DK" sz="1000" i="1" dirty="0">
                <a:effectLst>
                  <a:outerShdw blurRad="38100" dist="38100" dir="2700000" algn="tl">
                    <a:srgbClr val="000000">
                      <a:alpha val="43137"/>
                    </a:srgbClr>
                  </a:outerShdw>
                </a:effectLst>
              </a:rPr>
              <a:t>Fagligt velbegrundet tegn på overgreb/mistrivsel. F.eks. Udviser barnet adfærds- eller følelsesmæssige tegn på at være blevet udsat for overgreb i observationer, der kan være udsagn fra barnet eller andre eller lignende, som indikerer at overgreb sandsynligvis har fundet/finder sted</a:t>
            </a:r>
            <a:r>
              <a:rPr lang="da-DK" sz="1000" dirty="0">
                <a:effectLst>
                  <a:outerShdw blurRad="38100" dist="38100" dir="2700000" algn="tl">
                    <a:srgbClr val="000000">
                      <a:alpha val="43137"/>
                    </a:srgbClr>
                  </a:outerShdw>
                </a:effectLst>
              </a:rPr>
              <a:t>.</a:t>
            </a:r>
          </a:p>
          <a:p>
            <a:pPr lvl="1" algn="l"/>
            <a:br>
              <a:rPr lang="da-DK" sz="1000" b="1" dirty="0">
                <a:effectLst>
                  <a:outerShdw blurRad="38100" dist="38100" dir="2700000" algn="tl">
                    <a:srgbClr val="000000">
                      <a:alpha val="43137"/>
                    </a:srgbClr>
                  </a:outerShdw>
                </a:effectLst>
                <a:latin typeface="+mn-lt"/>
              </a:rPr>
            </a:br>
            <a:r>
              <a:rPr lang="da-DK" sz="1000" b="1" dirty="0">
                <a:effectLst>
                  <a:outerShdw blurRad="38100" dist="38100" dir="2700000" algn="tl">
                    <a:srgbClr val="000000">
                      <a:alpha val="43137"/>
                    </a:srgbClr>
                  </a:outerShdw>
                </a:effectLst>
                <a:latin typeface="+mn-lt"/>
              </a:rPr>
              <a:t>3 – Viden</a:t>
            </a:r>
          </a:p>
          <a:p>
            <a:pPr algn="l"/>
            <a:r>
              <a:rPr lang="da-DK" sz="1000" i="1" dirty="0">
                <a:effectLst>
                  <a:outerShdw blurRad="38100" dist="38100" dir="2700000" algn="tl">
                    <a:srgbClr val="000000">
                      <a:alpha val="43137"/>
                    </a:srgbClr>
                  </a:outerShdw>
                </a:effectLst>
              </a:rPr>
              <a:t>Konkret viden om at overgreb har fundet sted. Dette kan være at barnet selv fortæller (direkte) om et overgreb, andre vidner til overgreb fortæller, at krænkeren selv indrømmer at have lavet overgreb eller lignede direkte informationer om overgreb.    </a:t>
            </a:r>
          </a:p>
        </p:txBody>
      </p:sp>
      <p:sp>
        <p:nvSpPr>
          <p:cNvPr id="4" name="Tekstfelt 3"/>
          <p:cNvSpPr txBox="1"/>
          <p:nvPr/>
        </p:nvSpPr>
        <p:spPr>
          <a:xfrm>
            <a:off x="3131840" y="1858762"/>
            <a:ext cx="3096344" cy="4616648"/>
          </a:xfrm>
          <a:prstGeom prst="rect">
            <a:avLst/>
          </a:prstGeom>
          <a:noFill/>
        </p:spPr>
        <p:txBody>
          <a:bodyPr wrap="square" rtlCol="0">
            <a:spAutoFit/>
          </a:bodyPr>
          <a:lstStyle/>
          <a:p>
            <a:r>
              <a:rPr lang="da-DK" sz="1050" dirty="0"/>
              <a:t>Afhængigt af grad af viden, skal du handle forskelligt. Det første du skal gøre er at afgøre, hvilken grad af viden du har om at barnets situation.  </a:t>
            </a:r>
          </a:p>
          <a:p>
            <a:endParaRPr lang="da-DK" sz="1050" dirty="0"/>
          </a:p>
          <a:p>
            <a:r>
              <a:rPr lang="da-DK" sz="1050" dirty="0"/>
              <a:t>Der er tale om en </a:t>
            </a:r>
            <a:r>
              <a:rPr lang="da-DK" sz="1050" b="1" dirty="0"/>
              <a:t>bekymring</a:t>
            </a:r>
            <a:r>
              <a:rPr lang="da-DK" sz="1050" dirty="0"/>
              <a:t>,</a:t>
            </a:r>
            <a:r>
              <a:rPr lang="da-DK" sz="1050" b="1" dirty="0"/>
              <a:t> </a:t>
            </a:r>
            <a:r>
              <a:rPr lang="da-DK" sz="1050" dirty="0"/>
              <a:t>hvis der ikke er nogle konkrete tegn på, hvad der kunne ligge bag et barns mistrivsel. Her er det vigtigt at du forsøger at undersøge situationen nærmere. Diskuter gerne dine bekymringer med en kollega eller leder og sørg for at rette ekstra opmærksom på barnet over det næste stykke tid. Dette kan f.eks. være med observationer, ekstra tid med barnet og lignende.</a:t>
            </a:r>
          </a:p>
          <a:p>
            <a:endParaRPr lang="da-DK" sz="1050" dirty="0"/>
          </a:p>
          <a:p>
            <a:r>
              <a:rPr lang="da-DK" sz="1050" dirty="0"/>
              <a:t>Er der tale om en </a:t>
            </a:r>
            <a:r>
              <a:rPr lang="da-DK" sz="1050" b="1" dirty="0"/>
              <a:t>mistanke</a:t>
            </a:r>
            <a:r>
              <a:rPr lang="da-DK" sz="1050" dirty="0"/>
              <a:t>, er der observeret fagligt begrundede tegn på et muligt overgreb. Barnet eller andre er kommet med udsagn, der klart peger i den retning, eller der er lignende fagligt begrundet tegn, der peger i den retning. Her skal der pga. </a:t>
            </a:r>
            <a:r>
              <a:rPr lang="da-DK" sz="1050" b="1" dirty="0">
                <a:hlinkClick r:id="rId2" action="ppaction://hlinksldjump"/>
              </a:rPr>
              <a:t>skærpet underretningspligt</a:t>
            </a:r>
            <a:r>
              <a:rPr lang="da-DK" sz="1050" b="1" dirty="0"/>
              <a:t> </a:t>
            </a:r>
            <a:r>
              <a:rPr lang="da-DK" sz="1050" dirty="0"/>
              <a:t>gås videre til handleplanen og følge denne, alt efter hvilken rolle du har og hvem mistanken retter sig imod. </a:t>
            </a:r>
          </a:p>
          <a:p>
            <a:endParaRPr lang="da-DK" sz="1050" dirty="0"/>
          </a:p>
          <a:p>
            <a:r>
              <a:rPr lang="da-DK" sz="1050" dirty="0"/>
              <a:t>Det samme gør sig gældende for den situation, hvor der er </a:t>
            </a:r>
            <a:r>
              <a:rPr lang="da-DK" sz="1050" b="1" dirty="0"/>
              <a:t>viden</a:t>
            </a:r>
            <a:r>
              <a:rPr lang="da-DK" sz="1050" dirty="0"/>
              <a:t> om et overgreb. Her har f.eks. én af de involverede erkendt volden/overgrebet, det er blevet observeret udført eller andet som gør, at der ikke kan drages nogen rimelig tvivl om, at der bør handles på den opnåede viden om volden/overgrebet   </a:t>
            </a:r>
          </a:p>
        </p:txBody>
      </p:sp>
      <p:sp>
        <p:nvSpPr>
          <p:cNvPr id="5" name="Tekstfelt 4"/>
          <p:cNvSpPr txBox="1"/>
          <p:nvPr/>
        </p:nvSpPr>
        <p:spPr>
          <a:xfrm>
            <a:off x="6221897" y="1858762"/>
            <a:ext cx="2088232" cy="1384995"/>
          </a:xfrm>
          <a:prstGeom prst="rect">
            <a:avLst/>
          </a:prstGeom>
          <a:solidFill>
            <a:srgbClr val="FF0000"/>
          </a:solidFill>
        </p:spPr>
        <p:txBody>
          <a:bodyPr wrap="square" rtlCol="0">
            <a:spAutoFit/>
          </a:bodyPr>
          <a:lstStyle/>
          <a:p>
            <a:pPr lvl="0"/>
            <a:r>
              <a:rPr lang="da-DK" sz="1050" b="1" dirty="0">
                <a:solidFill>
                  <a:prstClr val="black"/>
                </a:solidFill>
                <a:effectLst>
                  <a:outerShdw blurRad="38100" dist="38100" dir="2700000" algn="tl">
                    <a:srgbClr val="000000">
                      <a:alpha val="43137"/>
                    </a:srgbClr>
                  </a:outerShdw>
                </a:effectLst>
              </a:rPr>
              <a:t>Bemærk! </a:t>
            </a:r>
          </a:p>
          <a:p>
            <a:pPr lvl="0"/>
            <a:endParaRPr lang="da-DK" sz="1050" dirty="0">
              <a:solidFill>
                <a:prstClr val="black"/>
              </a:solidFill>
              <a:effectLst>
                <a:outerShdw blurRad="38100" dist="38100" dir="2700000" algn="tl">
                  <a:srgbClr val="000000">
                    <a:alpha val="43137"/>
                  </a:srgbClr>
                </a:outerShdw>
              </a:effectLst>
            </a:endParaRPr>
          </a:p>
          <a:p>
            <a:pPr lvl="0"/>
            <a:r>
              <a:rPr lang="da-DK" sz="900" i="1" dirty="0">
                <a:solidFill>
                  <a:prstClr val="black"/>
                </a:solidFill>
                <a:effectLst>
                  <a:outerShdw blurRad="38100" dist="38100" dir="2700000" algn="tl">
                    <a:srgbClr val="000000">
                      <a:alpha val="43137"/>
                    </a:srgbClr>
                  </a:outerShdw>
                </a:effectLst>
              </a:rPr>
              <a:t>Uanset hvilket niveau du er på, er det vigtigt at du får skrevet dine observationer og eventuelle samtaler med barnet ned hurtigst muligt undervejs. Dokumentation af hvad det sagde og gjorde, hvad og hvornår, er meget hjælpsomt i sager om overgreb.</a:t>
            </a:r>
          </a:p>
        </p:txBody>
      </p:sp>
      <p:sp>
        <p:nvSpPr>
          <p:cNvPr id="6" name="Tekstfelt 5"/>
          <p:cNvSpPr txBox="1"/>
          <p:nvPr/>
        </p:nvSpPr>
        <p:spPr>
          <a:xfrm>
            <a:off x="579513" y="1124744"/>
            <a:ext cx="8116670" cy="369332"/>
          </a:xfrm>
          <a:prstGeom prst="rect">
            <a:avLst/>
          </a:prstGeom>
          <a:noFill/>
        </p:spPr>
        <p:txBody>
          <a:bodyPr wrap="square" rtlCol="0">
            <a:spAutoFit/>
          </a:bodyPr>
          <a:lstStyle/>
          <a:p>
            <a:pPr algn="ctr"/>
            <a:r>
              <a:rPr lang="da-DK" b="1" dirty="0">
                <a:effectLst>
                  <a:outerShdw blurRad="38100" dist="38100" dir="2700000" algn="tl">
                    <a:srgbClr val="000000">
                      <a:alpha val="43137"/>
                    </a:srgbClr>
                  </a:outerShdw>
                </a:effectLst>
              </a:rPr>
              <a:t>Grader af viden</a:t>
            </a:r>
          </a:p>
        </p:txBody>
      </p:sp>
    </p:spTree>
    <p:extLst>
      <p:ext uri="{BB962C8B-B14F-4D97-AF65-F5344CB8AC3E}">
        <p14:creationId xmlns:p14="http://schemas.microsoft.com/office/powerpoint/2010/main" val="2605005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890912"/>
            <a:ext cx="7772400" cy="360040"/>
          </a:xfrm>
        </p:spPr>
        <p:txBody>
          <a:bodyPr/>
          <a:lstStyle/>
          <a:p>
            <a:r>
              <a:rPr lang="da-DK" sz="1800" b="1" dirty="0">
                <a:effectLst>
                  <a:outerShdw blurRad="38100" dist="38100" dir="2700000" algn="tl">
                    <a:srgbClr val="000000">
                      <a:alpha val="43137"/>
                    </a:srgbClr>
                  </a:outerShdw>
                </a:effectLst>
              </a:rPr>
              <a:t>Underretning</a:t>
            </a:r>
          </a:p>
        </p:txBody>
      </p:sp>
      <p:sp>
        <p:nvSpPr>
          <p:cNvPr id="3" name="Tekstfelt 2"/>
          <p:cNvSpPr txBox="1"/>
          <p:nvPr/>
        </p:nvSpPr>
        <p:spPr>
          <a:xfrm>
            <a:off x="318457" y="3325927"/>
            <a:ext cx="5904656" cy="3300904"/>
          </a:xfrm>
          <a:prstGeom prst="rect">
            <a:avLst/>
          </a:prstGeom>
          <a:solidFill>
            <a:schemeClr val="accent6"/>
          </a:solidFill>
        </p:spPr>
        <p:txBody>
          <a:bodyPr wrap="square" rtlCol="0">
            <a:spAutoFit/>
          </a:bodyPr>
          <a:lstStyle/>
          <a:p>
            <a:r>
              <a:rPr lang="da-DK" sz="1050" b="1" dirty="0">
                <a:effectLst>
                  <a:outerShdw blurRad="38100" dist="38100" dir="2700000" algn="tl">
                    <a:srgbClr val="000000">
                      <a:alpha val="43137"/>
                    </a:srgbClr>
                  </a:outerShdw>
                </a:effectLst>
              </a:rPr>
              <a:t>Hvad skal en underretning indeholde?</a:t>
            </a:r>
          </a:p>
          <a:p>
            <a:r>
              <a:rPr lang="da-DK" sz="900" dirty="0">
                <a:effectLst>
                  <a:outerShdw blurRad="38100" dist="38100" dir="2700000" algn="tl">
                    <a:srgbClr val="000000">
                      <a:alpha val="43137"/>
                    </a:srgbClr>
                  </a:outerShdw>
                </a:effectLst>
              </a:rPr>
              <a:t>Indholdet i en underretning bør være så konkret og objektivt beskrivende som muligt. Underretningen bør:</a:t>
            </a:r>
          </a:p>
          <a:p>
            <a:endParaRPr lang="da-DK" sz="900" b="1" dirty="0">
              <a:effectLst>
                <a:outerShdw blurRad="38100" dist="38100" dir="2700000" algn="tl">
                  <a:srgbClr val="000000">
                    <a:alpha val="43137"/>
                  </a:srgbClr>
                </a:outerShdw>
              </a:effectLst>
            </a:endParaRPr>
          </a:p>
          <a:p>
            <a:r>
              <a:rPr lang="da-DK" sz="900" b="1" dirty="0">
                <a:effectLst>
                  <a:outerShdw blurRad="38100" dist="38100" dir="2700000" algn="tl">
                    <a:srgbClr val="000000">
                      <a:alpha val="43137"/>
                    </a:srgbClr>
                  </a:outerShdw>
                </a:effectLst>
              </a:rPr>
              <a:t>- Angive ajourførte data på både børn og forældre, herunder hvem der har forældremyndigheden</a:t>
            </a:r>
          </a:p>
          <a:p>
            <a:r>
              <a:rPr lang="da-DK" sz="900" b="1" dirty="0">
                <a:effectLst>
                  <a:outerShdw blurRad="38100" dist="38100" dir="2700000" algn="tl">
                    <a:srgbClr val="000000">
                      <a:alpha val="43137"/>
                    </a:srgbClr>
                  </a:outerShdw>
                </a:effectLst>
              </a:rPr>
              <a:t>- Angive konkrete datoer for episoder og beskrive dine observationer</a:t>
            </a:r>
          </a:p>
          <a:p>
            <a:pPr marL="628650" lvl="1" indent="-171450">
              <a:buFontTx/>
              <a:buChar char="-"/>
            </a:pPr>
            <a:r>
              <a:rPr lang="da-DK" sz="900" dirty="0">
                <a:effectLst>
                  <a:outerShdw blurRad="38100" dist="38100" dir="2700000" algn="tl">
                    <a:srgbClr val="000000">
                      <a:alpha val="43137"/>
                    </a:srgbClr>
                  </a:outerShdw>
                </a:effectLst>
              </a:rPr>
              <a:t>Konkret: Hvad er observeret hvornår og under hvilke omstændigheder?</a:t>
            </a:r>
          </a:p>
          <a:p>
            <a:pPr marL="628650" lvl="1" indent="-171450">
              <a:buFontTx/>
              <a:buChar char="-"/>
            </a:pPr>
            <a:r>
              <a:rPr lang="da-DK" sz="900" dirty="0">
                <a:effectLst>
                  <a:outerShdw blurRad="38100" dist="38100" dir="2700000" algn="tl">
                    <a:srgbClr val="000000">
                      <a:alpha val="43137"/>
                    </a:srgbClr>
                  </a:outerShdw>
                </a:effectLst>
              </a:rPr>
              <a:t>Gør det klart hvornår du foretager tolkninger og vurderinger, og hvornår du beskriver faktuelle forhold</a:t>
            </a:r>
          </a:p>
          <a:p>
            <a:pPr marL="628650" lvl="1" indent="-171450">
              <a:buFontTx/>
              <a:buChar char="-"/>
            </a:pPr>
            <a:r>
              <a:rPr lang="da-DK" sz="900" dirty="0">
                <a:effectLst>
                  <a:outerShdw blurRad="38100" dist="38100" dir="2700000" algn="tl">
                    <a:srgbClr val="000000">
                      <a:alpha val="43137"/>
                    </a:srgbClr>
                  </a:outerShdw>
                </a:effectLst>
              </a:rPr>
              <a:t>Beskrive barnets fysiske, psykiske og sociale forhold</a:t>
            </a:r>
          </a:p>
          <a:p>
            <a:pPr marL="628650" lvl="1" indent="-171450">
              <a:buFontTx/>
              <a:buChar char="-"/>
            </a:pPr>
            <a:r>
              <a:rPr lang="da-DK" sz="900" dirty="0">
                <a:effectLst>
                  <a:outerShdw blurRad="38100" dist="38100" dir="2700000" algn="tl">
                    <a:srgbClr val="000000">
                      <a:alpha val="43137"/>
                    </a:srgbClr>
                  </a:outerShdw>
                </a:effectLst>
              </a:rPr>
              <a:t>Beskrive barnets ressourcer</a:t>
            </a:r>
          </a:p>
          <a:p>
            <a:pPr marL="628650" lvl="1" indent="-171450">
              <a:buFontTx/>
              <a:buChar char="-"/>
            </a:pPr>
            <a:r>
              <a:rPr lang="da-DK" sz="900" dirty="0">
                <a:effectLst>
                  <a:outerShdw blurRad="38100" dist="38100" dir="2700000" algn="tl">
                    <a:srgbClr val="000000">
                      <a:alpha val="43137"/>
                    </a:srgbClr>
                  </a:outerShdw>
                </a:effectLst>
              </a:rPr>
              <a:t>Beskrive barnets vanskeligheder</a:t>
            </a:r>
          </a:p>
          <a:p>
            <a:r>
              <a:rPr lang="da-DK" sz="900" dirty="0">
                <a:effectLst>
                  <a:outerShdw blurRad="38100" dist="38100" dir="2700000" algn="tl">
                    <a:srgbClr val="000000">
                      <a:alpha val="43137"/>
                    </a:srgbClr>
                  </a:outerShdw>
                </a:effectLst>
              </a:rPr>
              <a:t>- </a:t>
            </a:r>
            <a:r>
              <a:rPr lang="da-DK" sz="900" b="1" dirty="0">
                <a:effectLst>
                  <a:outerShdw blurRad="38100" dist="38100" dir="2700000" algn="tl">
                    <a:srgbClr val="000000">
                      <a:alpha val="43137"/>
                    </a:srgbClr>
                  </a:outerShdw>
                </a:effectLst>
              </a:rPr>
              <a:t>Anføre om forældrene er orienteret om underretningen, og hvis de ikke er begrundelsen herfor</a:t>
            </a:r>
          </a:p>
          <a:p>
            <a:pPr marL="628650" lvl="1" indent="-171450">
              <a:buFontTx/>
              <a:buChar char="-"/>
            </a:pPr>
            <a:r>
              <a:rPr lang="da-DK" sz="900" dirty="0">
                <a:effectLst>
                  <a:outerShdw blurRad="38100" dist="38100" dir="2700000" algn="tl">
                    <a:srgbClr val="000000">
                      <a:alpha val="43137"/>
                    </a:srgbClr>
                  </a:outerShdw>
                </a:effectLst>
              </a:rPr>
              <a:t>Hvis mistanken retter sig mod én eller begge forældre, orienteres de ikke om underretningen. Underretningen sendes direkte til socialafdelingen. De koordinerer med politiet, hvornår forældrene orienteres om underretningen.</a:t>
            </a:r>
          </a:p>
          <a:p>
            <a:r>
              <a:rPr lang="da-DK" sz="900" b="1" dirty="0">
                <a:effectLst>
                  <a:outerShdw blurRad="38100" dist="38100" dir="2700000" algn="tl">
                    <a:srgbClr val="000000">
                      <a:alpha val="43137"/>
                    </a:srgbClr>
                  </a:outerShdw>
                </a:effectLst>
              </a:rPr>
              <a:t>- Underretningspligten er personlig. </a:t>
            </a:r>
          </a:p>
          <a:p>
            <a:pPr marL="628650" lvl="1" indent="-171450">
              <a:buFontTx/>
              <a:buChar char="-"/>
            </a:pPr>
            <a:r>
              <a:rPr lang="da-DK" sz="900" dirty="0">
                <a:effectLst>
                  <a:outerShdw blurRad="38100" dist="38100" dir="2700000" algn="tl">
                    <a:srgbClr val="000000">
                      <a:alpha val="43137"/>
                    </a:srgbClr>
                  </a:outerShdw>
                </a:effectLst>
              </a:rPr>
              <a:t>Det betyder, at man på trods af evt. uenighed med sin leder om hvorvidt, der skal udarbejdes en underretning, har pligt til at underrette, hvis man har mistanke eller viden om, at et barn udsættes for overgreb. </a:t>
            </a:r>
          </a:p>
          <a:p>
            <a:pPr marL="171450" indent="-171450">
              <a:buFontTx/>
              <a:buChar char="-"/>
            </a:pPr>
            <a:endParaRPr lang="da-DK" sz="900" dirty="0">
              <a:effectLst>
                <a:outerShdw blurRad="38100" dist="38100" dir="2700000" algn="tl">
                  <a:srgbClr val="000000">
                    <a:alpha val="43137"/>
                  </a:srgbClr>
                </a:outerShdw>
              </a:effectLst>
            </a:endParaRPr>
          </a:p>
          <a:p>
            <a:pPr marL="171450" indent="-171450">
              <a:buFontTx/>
              <a:buChar char="-"/>
            </a:pPr>
            <a:r>
              <a:rPr lang="da-DK" sz="900" dirty="0">
                <a:effectLst>
                  <a:outerShdw blurRad="38100" dist="38100" dir="2700000" algn="tl">
                    <a:srgbClr val="000000">
                      <a:alpha val="43137"/>
                    </a:srgbClr>
                  </a:outerShdw>
                </a:effectLst>
              </a:rPr>
              <a:t>Hvis du oplever, at kommunen ikke handler tilstrækkelig på baggrund af din underretning, kan du underrette Ankestyrelsen om din bekymring. Ankestyrelsen skal sikre barnets retssikkerhed og undersøge om kommunes indsats er tilstrækkelig </a:t>
            </a:r>
          </a:p>
          <a:p>
            <a:r>
              <a:rPr lang="da-DK" sz="900" i="1" dirty="0">
                <a:effectLst>
                  <a:outerShdw blurRad="38100" dist="38100" dir="2700000" algn="tl">
                    <a:srgbClr val="000000">
                      <a:alpha val="43137"/>
                    </a:srgbClr>
                  </a:outerShdw>
                </a:effectLst>
              </a:rPr>
              <a:t>(Kilde: Kommunalt beredskab, SISO)</a:t>
            </a:r>
            <a:endParaRPr lang="da-DK" sz="1050" i="1" dirty="0">
              <a:effectLst>
                <a:outerShdw blurRad="38100" dist="38100" dir="2700000" algn="tl">
                  <a:srgbClr val="000000">
                    <a:alpha val="43137"/>
                  </a:srgbClr>
                </a:outerShdw>
              </a:effectLst>
            </a:endParaRPr>
          </a:p>
        </p:txBody>
      </p:sp>
      <p:sp>
        <p:nvSpPr>
          <p:cNvPr id="4" name="Tekstfelt 3"/>
          <p:cNvSpPr txBox="1"/>
          <p:nvPr/>
        </p:nvSpPr>
        <p:spPr>
          <a:xfrm>
            <a:off x="6226156" y="1540823"/>
            <a:ext cx="2664296" cy="2382704"/>
          </a:xfrm>
          <a:prstGeom prst="rect">
            <a:avLst/>
          </a:prstGeom>
          <a:solidFill>
            <a:schemeClr val="bg1">
              <a:lumMod val="75000"/>
            </a:schemeClr>
          </a:solidFill>
        </p:spPr>
        <p:txBody>
          <a:bodyPr wrap="square" rtlCol="0">
            <a:spAutoFit/>
          </a:bodyPr>
          <a:lstStyle/>
          <a:p>
            <a:pPr algn="ctr"/>
            <a:r>
              <a:rPr lang="da-DK" sz="1050" b="1" dirty="0">
                <a:effectLst>
                  <a:outerShdw blurRad="38100" dist="38100" dir="2700000" algn="tl">
                    <a:srgbClr val="000000">
                      <a:alpha val="43137"/>
                    </a:srgbClr>
                  </a:outerShdw>
                </a:effectLst>
              </a:rPr>
              <a:t>Skærpet underretningspligt</a:t>
            </a:r>
          </a:p>
          <a:p>
            <a:pPr>
              <a:spcAft>
                <a:spcPts val="1275"/>
              </a:spcAft>
            </a:pPr>
            <a:r>
              <a:rPr lang="da-DK" sz="900" i="1" dirty="0">
                <a:effectLst>
                  <a:outerShdw blurRad="38100" dist="38100" dir="2700000" algn="tl">
                    <a:srgbClr val="000000">
                      <a:alpha val="43137"/>
                    </a:srgbClr>
                  </a:outerShdw>
                </a:effectLst>
                <a:latin typeface="+mj-lt"/>
              </a:rPr>
              <a:t>Som fagperson har du en særlig underretningspligt, der går forud for din tavshedspligt</a:t>
            </a:r>
          </a:p>
          <a:p>
            <a:pPr algn="l"/>
            <a:r>
              <a:rPr lang="da-DK" sz="900" i="1" dirty="0">
                <a:effectLst>
                  <a:outerShdw blurRad="38100" dist="38100" dir="2700000" algn="tl">
                    <a:srgbClr val="000000">
                      <a:alpha val="43137"/>
                    </a:srgbClr>
                  </a:outerShdw>
                </a:effectLst>
                <a:latin typeface="+mj-lt"/>
              </a:rPr>
              <a:t>Hvis du har et arbejde, hvor du er i tæt kontakt med børn og unge, er du særlig forpligtet til at underrette kommunen om din eventuelle bekymring for et barn eller en ung.</a:t>
            </a:r>
          </a:p>
          <a:p>
            <a:pPr algn="l"/>
            <a:endParaRPr lang="da-DK" sz="900" i="1" dirty="0">
              <a:effectLst>
                <a:outerShdw blurRad="38100" dist="38100" dir="2700000" algn="tl">
                  <a:srgbClr val="000000">
                    <a:alpha val="43137"/>
                  </a:srgbClr>
                </a:outerShdw>
              </a:effectLst>
              <a:latin typeface="+mj-lt"/>
            </a:endParaRPr>
          </a:p>
          <a:p>
            <a:pPr algn="l"/>
            <a:r>
              <a:rPr lang="da-DK" sz="900" i="1" dirty="0">
                <a:effectLst>
                  <a:outerShdw blurRad="38100" dist="38100" dir="2700000" algn="tl">
                    <a:srgbClr val="000000">
                      <a:alpha val="43137"/>
                    </a:srgbClr>
                  </a:outerShdw>
                </a:effectLst>
                <a:latin typeface="+mj-lt"/>
              </a:rPr>
              <a:t>Der stilles ikke krav til, at du som fagperson har et kendskab til barnets eller den unges forhold. Den skærpede underretningspligt betyder, at du har pligt til at reagere, alene på baggrund af forhold, der giver formodning om, at et barn eller en ung har behov for særligt støtte.</a:t>
            </a:r>
          </a:p>
          <a:p>
            <a:pPr algn="ctr"/>
            <a:endParaRPr lang="da-DK" sz="1050" b="1" dirty="0">
              <a:effectLst>
                <a:outerShdw blurRad="38100" dist="38100" dir="2700000" algn="tl">
                  <a:srgbClr val="000000">
                    <a:alpha val="43137"/>
                  </a:srgbClr>
                </a:outerShdw>
              </a:effectLst>
            </a:endParaRPr>
          </a:p>
        </p:txBody>
      </p:sp>
      <p:sp>
        <p:nvSpPr>
          <p:cNvPr id="6" name="Tekstfelt 5"/>
          <p:cNvSpPr txBox="1"/>
          <p:nvPr/>
        </p:nvSpPr>
        <p:spPr>
          <a:xfrm>
            <a:off x="6226156" y="3876078"/>
            <a:ext cx="2664296" cy="1100301"/>
          </a:xfrm>
          <a:prstGeom prst="rect">
            <a:avLst/>
          </a:prstGeom>
          <a:solidFill>
            <a:schemeClr val="bg1">
              <a:lumMod val="75000"/>
            </a:schemeClr>
          </a:solidFill>
        </p:spPr>
        <p:txBody>
          <a:bodyPr wrap="square" rtlCol="0">
            <a:spAutoFit/>
          </a:bodyPr>
          <a:lstStyle/>
          <a:p>
            <a:pPr algn="ctr"/>
            <a:r>
              <a:rPr lang="da-DK" sz="1050" b="1" dirty="0">
                <a:effectLst>
                  <a:outerShdw blurRad="38100" dist="38100" dir="2700000" algn="tl">
                    <a:srgbClr val="000000">
                      <a:alpha val="43137"/>
                    </a:srgbClr>
                  </a:outerShdw>
                </a:effectLst>
              </a:rPr>
              <a:t>Straffeloven</a:t>
            </a:r>
          </a:p>
          <a:p>
            <a:r>
              <a:rPr lang="da-DK" sz="1000" b="1" dirty="0">
                <a:effectLst>
                  <a:outerShdw blurRad="38100" dist="38100" dir="2700000" algn="tl">
                    <a:srgbClr val="000000">
                      <a:alpha val="43137"/>
                    </a:srgbClr>
                  </a:outerShdw>
                </a:effectLst>
              </a:rPr>
              <a:t>§ 142: </a:t>
            </a:r>
            <a:r>
              <a:rPr lang="da-DK" sz="900" i="1" dirty="0">
                <a:effectLst>
                  <a:outerShdw blurRad="38100" dist="38100" dir="2700000" algn="tl">
                    <a:srgbClr val="000000">
                      <a:alpha val="43137"/>
                    </a:srgbClr>
                  </a:outerShdw>
                </a:effectLst>
              </a:rPr>
              <a:t>(at) undlade på opfordring at yde nogen, hvem offentlig myndighed tilkommer, en bistand, hvorved ulykke eller forbrydelse, der udsætter andres liv, helbred eller velfærd for fare, skal afvendes, skønt sådan bistand kunne ydes uden fare eller opofrelse af større betydning</a:t>
            </a:r>
          </a:p>
        </p:txBody>
      </p:sp>
      <p:sp>
        <p:nvSpPr>
          <p:cNvPr id="8" name="Tekstfelt 7"/>
          <p:cNvSpPr txBox="1"/>
          <p:nvPr/>
        </p:nvSpPr>
        <p:spPr>
          <a:xfrm>
            <a:off x="252636" y="1279213"/>
            <a:ext cx="5904656" cy="1938992"/>
          </a:xfrm>
          <a:prstGeom prst="rect">
            <a:avLst/>
          </a:prstGeom>
          <a:noFill/>
        </p:spPr>
        <p:txBody>
          <a:bodyPr wrap="square" rtlCol="0">
            <a:spAutoFit/>
          </a:bodyPr>
          <a:lstStyle/>
          <a:p>
            <a:r>
              <a:rPr lang="da-DK" sz="1000" dirty="0"/>
              <a:t>Når der er opnået en fagligt begrundet </a:t>
            </a:r>
            <a:r>
              <a:rPr lang="da-DK" sz="1000" b="1" dirty="0"/>
              <a:t>mistanke</a:t>
            </a:r>
            <a:r>
              <a:rPr lang="da-DK" sz="1000" dirty="0"/>
              <a:t> eller </a:t>
            </a:r>
            <a:r>
              <a:rPr lang="da-DK" sz="1000" b="1" dirty="0"/>
              <a:t>viden</a:t>
            </a:r>
            <a:r>
              <a:rPr lang="da-DK" sz="1000" dirty="0"/>
              <a:t> om, at et barn har været udsat for vold/overgreb, er det vigtigt at kommunens socialafdeling underrettes om episoden. På denne side kan du læse om, hvad en sådan underretning skal indeholde, samt omkring </a:t>
            </a:r>
            <a:r>
              <a:rPr lang="da-DK" sz="1000" b="1" dirty="0"/>
              <a:t>skærpet underretningspligt</a:t>
            </a:r>
            <a:r>
              <a:rPr lang="da-DK" sz="1000" dirty="0"/>
              <a:t>, som offentligt ansatte er underlagt. </a:t>
            </a:r>
          </a:p>
          <a:p>
            <a:endParaRPr lang="da-DK" sz="1000" dirty="0"/>
          </a:p>
          <a:p>
            <a:r>
              <a:rPr lang="da-DK" sz="1000" dirty="0"/>
              <a:t>Under normale omstændigheder skal socialafdelingen underrettes først, således at de i samarbejde med politiet kan koordinere indsatsen. Men i helt særlige tilfælde, kan det være påkræve at lave en politianmeldelse med det samme, i stedet for underretning. Dette er dog kun når der er tungtvejende grunde til at antage at barnet vil blive udsat for mere vold/overgreb, såfremt der ikke handles omgående. I disse tilfælde kommer straffelovens § 142 (</a:t>
            </a:r>
            <a:r>
              <a:rPr lang="da-DK" sz="1000" b="1" dirty="0"/>
              <a:t>afværgepligten</a:t>
            </a:r>
            <a:r>
              <a:rPr lang="da-DK" sz="1000" dirty="0"/>
              <a:t>) i spil, som du kan læse på denne side. </a:t>
            </a:r>
          </a:p>
          <a:p>
            <a:endParaRPr lang="da-DK" sz="1000" dirty="0"/>
          </a:p>
          <a:p>
            <a:r>
              <a:rPr lang="da-DK" sz="1000" b="1" dirty="0">
                <a:effectLst>
                  <a:outerShdw blurRad="38100" dist="38100" dir="2700000" algn="tl">
                    <a:srgbClr val="000000">
                      <a:alpha val="43137"/>
                    </a:srgbClr>
                  </a:outerShdw>
                </a:effectLst>
                <a:hlinkClick r:id="rId2"/>
              </a:rPr>
              <a:t>Står du og skal lave en underretning nu, så klik her</a:t>
            </a:r>
            <a:endParaRPr lang="da-DK" sz="1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58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09114" y="1196751"/>
            <a:ext cx="4151117" cy="936105"/>
          </a:xfrm>
        </p:spPr>
        <p:txBody>
          <a:bodyPr/>
          <a:lstStyle/>
          <a:p>
            <a:r>
              <a:rPr lang="da-DK" sz="2000" b="1" dirty="0">
                <a:effectLst>
                  <a:outerShdw blurRad="38100" dist="38100" dir="2700000" algn="tl">
                    <a:srgbClr val="000000">
                      <a:alpha val="43137"/>
                    </a:srgbClr>
                  </a:outerShdw>
                </a:effectLst>
              </a:rPr>
              <a:t>Den mistænkte: er forældre/anden i forældres sted</a:t>
            </a:r>
            <a:br>
              <a:rPr lang="da-DK" sz="2000" b="1" dirty="0">
                <a:effectLst>
                  <a:outerShdw blurRad="38100" dist="38100" dir="2700000" algn="tl">
                    <a:srgbClr val="000000">
                      <a:alpha val="43137"/>
                    </a:srgbClr>
                  </a:outerShdw>
                </a:effectLst>
              </a:rPr>
            </a:br>
            <a:r>
              <a:rPr lang="da-DK" sz="2000" b="1" dirty="0">
                <a:effectLst>
                  <a:outerShdw blurRad="38100" dist="38100" dir="2700000" algn="tl">
                    <a:srgbClr val="000000">
                      <a:alpha val="43137"/>
                    </a:srgbClr>
                  </a:outerShdw>
                </a:effectLst>
              </a:rPr>
              <a:t>Fagrolle: Frontpersonale</a:t>
            </a:r>
          </a:p>
        </p:txBody>
      </p:sp>
      <p:sp>
        <p:nvSpPr>
          <p:cNvPr id="6" name="Rutediagram: Proces 5"/>
          <p:cNvSpPr/>
          <p:nvPr/>
        </p:nvSpPr>
        <p:spPr>
          <a:xfrm>
            <a:off x="1619672" y="4407691"/>
            <a:ext cx="813580" cy="68407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Diskuter din mistanke med en kollega eller leder, der også kender barnet</a:t>
            </a:r>
          </a:p>
        </p:txBody>
      </p:sp>
      <p:sp>
        <p:nvSpPr>
          <p:cNvPr id="9" name="Rutediagram: Proces 8"/>
          <p:cNvSpPr/>
          <p:nvPr/>
        </p:nvSpPr>
        <p:spPr>
          <a:xfrm>
            <a:off x="1687720" y="5430491"/>
            <a:ext cx="648072"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Orienter din nærmeste leder</a:t>
            </a:r>
          </a:p>
        </p:txBody>
      </p:sp>
      <p:sp>
        <p:nvSpPr>
          <p:cNvPr id="12" name="Rutediagram: Proces 11"/>
          <p:cNvSpPr/>
          <p:nvPr/>
        </p:nvSpPr>
        <p:spPr>
          <a:xfrm>
            <a:off x="505809" y="3277015"/>
            <a:ext cx="853042" cy="684077"/>
          </a:xfrm>
          <a:prstGeom prst="flowChartProcess">
            <a:avLst/>
          </a:prstGeom>
          <a:solidFill>
            <a:srgbClr val="FF0000"/>
          </a:solidFill>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Undlad at tolke i dine beskrivelse(r)</a:t>
            </a:r>
          </a:p>
        </p:txBody>
      </p:sp>
      <p:sp>
        <p:nvSpPr>
          <p:cNvPr id="13" name="Rutediagram: Proces 12"/>
          <p:cNvSpPr/>
          <p:nvPr/>
        </p:nvSpPr>
        <p:spPr>
          <a:xfrm>
            <a:off x="1666071" y="1279052"/>
            <a:ext cx="720080"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effectLst>
                  <a:outerShdw blurRad="38100" dist="38100" dir="2700000" algn="tl">
                    <a:srgbClr val="000000">
                      <a:alpha val="43137"/>
                    </a:srgbClr>
                  </a:outerShdw>
                </a:effectLst>
              </a:rPr>
              <a:t>Hvis mistanken rejses af dig</a:t>
            </a:r>
          </a:p>
        </p:txBody>
      </p:sp>
      <p:sp>
        <p:nvSpPr>
          <p:cNvPr id="14" name="Rutediagram: Proces 13"/>
          <p:cNvSpPr/>
          <p:nvPr/>
        </p:nvSpPr>
        <p:spPr>
          <a:xfrm>
            <a:off x="6732240" y="1279052"/>
            <a:ext cx="720080"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effectLst>
                  <a:outerShdw blurRad="38100" dist="38100" dir="2700000" algn="tl">
                    <a:srgbClr val="000000">
                      <a:alpha val="43137"/>
                    </a:srgbClr>
                  </a:outerShdw>
                </a:effectLst>
              </a:rPr>
              <a:t>Hvis mistanken rejses af andre</a:t>
            </a:r>
          </a:p>
        </p:txBody>
      </p:sp>
      <p:sp>
        <p:nvSpPr>
          <p:cNvPr id="15" name="Rutediagram: Proces 14"/>
          <p:cNvSpPr/>
          <p:nvPr/>
        </p:nvSpPr>
        <p:spPr>
          <a:xfrm>
            <a:off x="1306031" y="2297455"/>
            <a:ext cx="1440160" cy="6480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Vis omsorg for barnet og lyt til det. Anvend teknikkerne fra den ”</a:t>
            </a:r>
            <a:r>
              <a:rPr lang="da-DK" sz="800" dirty="0">
                <a:hlinkClick r:id="rId2" action="ppaction://hlinksldjump"/>
              </a:rPr>
              <a:t>aktivt lyttende samtale</a:t>
            </a:r>
            <a:r>
              <a:rPr lang="da-DK" sz="800" dirty="0"/>
              <a:t>”</a:t>
            </a:r>
          </a:p>
        </p:txBody>
      </p:sp>
      <p:sp>
        <p:nvSpPr>
          <p:cNvPr id="17" name="Rutediagram: Proces 16"/>
          <p:cNvSpPr/>
          <p:nvPr/>
        </p:nvSpPr>
        <p:spPr>
          <a:xfrm>
            <a:off x="4012164" y="4443694"/>
            <a:ext cx="1237523" cy="6480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Lav underretning i samarbejde med din leder. Medsend ikke billeddokumentation</a:t>
            </a:r>
          </a:p>
        </p:txBody>
      </p:sp>
      <p:sp>
        <p:nvSpPr>
          <p:cNvPr id="20" name="Pil ned 19"/>
          <p:cNvSpPr/>
          <p:nvPr/>
        </p:nvSpPr>
        <p:spPr>
          <a:xfrm flipH="1">
            <a:off x="1835695" y="2064538"/>
            <a:ext cx="360040" cy="205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Pil ned 20"/>
          <p:cNvSpPr/>
          <p:nvPr/>
        </p:nvSpPr>
        <p:spPr>
          <a:xfrm flipH="1">
            <a:off x="1835695" y="3009266"/>
            <a:ext cx="360040" cy="205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Pil ned 21"/>
          <p:cNvSpPr/>
          <p:nvPr/>
        </p:nvSpPr>
        <p:spPr>
          <a:xfrm flipH="1">
            <a:off x="1835695" y="4140744"/>
            <a:ext cx="360040" cy="205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Pil ned 23"/>
          <p:cNvSpPr/>
          <p:nvPr/>
        </p:nvSpPr>
        <p:spPr>
          <a:xfrm flipH="1">
            <a:off x="1835695" y="5181682"/>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Højrepil 24"/>
          <p:cNvSpPr/>
          <p:nvPr/>
        </p:nvSpPr>
        <p:spPr>
          <a:xfrm rot="19752851">
            <a:off x="2522196" y="5200100"/>
            <a:ext cx="1317915" cy="413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27" name="Lige pilforbindelse 26"/>
          <p:cNvCxnSpPr/>
          <p:nvPr/>
        </p:nvCxnSpPr>
        <p:spPr>
          <a:xfrm flipH="1">
            <a:off x="1403648" y="3670523"/>
            <a:ext cx="1440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Lige pilforbindelse 31"/>
          <p:cNvCxnSpPr/>
          <p:nvPr/>
        </p:nvCxnSpPr>
        <p:spPr>
          <a:xfrm>
            <a:off x="4630925" y="5181682"/>
            <a:ext cx="0" cy="225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Lige pilforbindelse 33"/>
          <p:cNvCxnSpPr/>
          <p:nvPr/>
        </p:nvCxnSpPr>
        <p:spPr>
          <a:xfrm flipH="1">
            <a:off x="1403648" y="4765173"/>
            <a:ext cx="1440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utediagram: Proces 34"/>
          <p:cNvSpPr/>
          <p:nvPr/>
        </p:nvSpPr>
        <p:spPr>
          <a:xfrm>
            <a:off x="6372200" y="2297454"/>
            <a:ext cx="1440160" cy="6480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Vis omsorg for vedkommende og lyt til mistanken. Anvend teknikkerne fra den ”</a:t>
            </a:r>
            <a:r>
              <a:rPr lang="da-DK" sz="800" dirty="0">
                <a:hlinkClick r:id="rId2" action="ppaction://hlinksldjump"/>
              </a:rPr>
              <a:t>aktivt lyttende samtale</a:t>
            </a:r>
            <a:r>
              <a:rPr lang="da-DK" sz="800" dirty="0"/>
              <a:t>”</a:t>
            </a:r>
          </a:p>
        </p:txBody>
      </p:sp>
      <p:sp>
        <p:nvSpPr>
          <p:cNvPr id="36" name="Rutediagram: Proces 35"/>
          <p:cNvSpPr/>
          <p:nvPr/>
        </p:nvSpPr>
        <p:spPr>
          <a:xfrm>
            <a:off x="6651993" y="3241490"/>
            <a:ext cx="869623" cy="8050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Bed vedkommende om at nedskrive tegn, hændelse og evt. samtaler med barnet</a:t>
            </a:r>
          </a:p>
        </p:txBody>
      </p:sp>
      <p:sp>
        <p:nvSpPr>
          <p:cNvPr id="37" name="Rutediagram: Proces 36"/>
          <p:cNvSpPr/>
          <p:nvPr/>
        </p:nvSpPr>
        <p:spPr>
          <a:xfrm>
            <a:off x="7812360" y="3301988"/>
            <a:ext cx="853042" cy="684077"/>
          </a:xfrm>
          <a:prstGeom prst="flowChartProcess">
            <a:avLst/>
          </a:prstGeom>
          <a:solidFill>
            <a:srgbClr val="FF00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Husk vedkommende på ikke at tolke i sine beskrivelse(r)</a:t>
            </a:r>
          </a:p>
        </p:txBody>
      </p:sp>
      <p:sp>
        <p:nvSpPr>
          <p:cNvPr id="38" name="Rutediagram: Proces 37"/>
          <p:cNvSpPr/>
          <p:nvPr/>
        </p:nvSpPr>
        <p:spPr>
          <a:xfrm>
            <a:off x="6696287" y="4342526"/>
            <a:ext cx="824186" cy="74924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Diskuter mistanken med en kollega eller leder, der også kender barnet</a:t>
            </a:r>
          </a:p>
        </p:txBody>
      </p:sp>
      <p:sp>
        <p:nvSpPr>
          <p:cNvPr id="39" name="Rutediagram: Proces 38"/>
          <p:cNvSpPr/>
          <p:nvPr/>
        </p:nvSpPr>
        <p:spPr>
          <a:xfrm>
            <a:off x="6762768" y="5430029"/>
            <a:ext cx="648072"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Orienter din nærmeste leder</a:t>
            </a:r>
          </a:p>
        </p:txBody>
      </p:sp>
      <p:sp>
        <p:nvSpPr>
          <p:cNvPr id="40" name="Rutediagram: Proces 39"/>
          <p:cNvSpPr/>
          <p:nvPr/>
        </p:nvSpPr>
        <p:spPr>
          <a:xfrm>
            <a:off x="7812360" y="4342526"/>
            <a:ext cx="880116" cy="805071"/>
          </a:xfrm>
          <a:prstGeom prst="flowChartProcess">
            <a:avLst/>
          </a:prstGeom>
          <a:solidFill>
            <a:srgbClr val="FF0000"/>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Tal </a:t>
            </a:r>
            <a:r>
              <a:rPr lang="da-DK" sz="800" u="sng" dirty="0"/>
              <a:t>ikke</a:t>
            </a:r>
            <a:r>
              <a:rPr lang="da-DK" sz="800" dirty="0"/>
              <a:t> med forældre/andre i forældres sted omkrin</a:t>
            </a:r>
            <a:r>
              <a:rPr lang="da-DK" sz="800" b="1" dirty="0"/>
              <a:t>g</a:t>
            </a:r>
            <a:r>
              <a:rPr lang="da-DK" sz="800" dirty="0"/>
              <a:t> mistanken!</a:t>
            </a:r>
          </a:p>
        </p:txBody>
      </p:sp>
      <p:sp>
        <p:nvSpPr>
          <p:cNvPr id="41" name="Rutediagram: Proces 40"/>
          <p:cNvSpPr/>
          <p:nvPr/>
        </p:nvSpPr>
        <p:spPr>
          <a:xfrm>
            <a:off x="7813602" y="5424575"/>
            <a:ext cx="853042" cy="792900"/>
          </a:xfrm>
          <a:prstGeom prst="flowChartProcess">
            <a:avLst/>
          </a:prstGeom>
          <a:solidFill>
            <a:srgbClr val="FF0000"/>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Tal </a:t>
            </a:r>
            <a:r>
              <a:rPr lang="da-DK" sz="800" u="sng" dirty="0"/>
              <a:t>ikke </a:t>
            </a:r>
            <a:r>
              <a:rPr lang="da-DK" sz="800" dirty="0"/>
              <a:t>med udenforstående om mistanken </a:t>
            </a:r>
          </a:p>
        </p:txBody>
      </p:sp>
      <p:cxnSp>
        <p:nvCxnSpPr>
          <p:cNvPr id="43" name="Lige pilforbindelse 42"/>
          <p:cNvCxnSpPr/>
          <p:nvPr/>
        </p:nvCxnSpPr>
        <p:spPr>
          <a:xfrm>
            <a:off x="7638933" y="3670523"/>
            <a:ext cx="1440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Lige pilforbindelse 44"/>
          <p:cNvCxnSpPr/>
          <p:nvPr/>
        </p:nvCxnSpPr>
        <p:spPr>
          <a:xfrm>
            <a:off x="7596336" y="4738976"/>
            <a:ext cx="1440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Lige pilforbindelse 51"/>
          <p:cNvCxnSpPr>
            <a:endCxn id="41" idx="0"/>
          </p:cNvCxnSpPr>
          <p:nvPr/>
        </p:nvCxnSpPr>
        <p:spPr>
          <a:xfrm>
            <a:off x="8238881" y="5181682"/>
            <a:ext cx="1242" cy="242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Højrepil 54"/>
          <p:cNvSpPr/>
          <p:nvPr/>
        </p:nvSpPr>
        <p:spPr>
          <a:xfrm rot="12917123">
            <a:off x="5349423" y="5200098"/>
            <a:ext cx="1317915" cy="413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Pil ned 56"/>
          <p:cNvSpPr/>
          <p:nvPr/>
        </p:nvSpPr>
        <p:spPr>
          <a:xfrm flipH="1">
            <a:off x="6889176" y="5147597"/>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8" name="Pil ned 57"/>
          <p:cNvSpPr/>
          <p:nvPr/>
        </p:nvSpPr>
        <p:spPr>
          <a:xfrm flipH="1">
            <a:off x="6889176" y="4081166"/>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1" name="Pil ned 60"/>
          <p:cNvSpPr/>
          <p:nvPr/>
        </p:nvSpPr>
        <p:spPr>
          <a:xfrm flipH="1">
            <a:off x="6889176" y="2983748"/>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2" name="Pil ned 61"/>
          <p:cNvSpPr/>
          <p:nvPr/>
        </p:nvSpPr>
        <p:spPr>
          <a:xfrm flipH="1">
            <a:off x="6889176" y="2039583"/>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Rutediagram: Proces 41"/>
          <p:cNvSpPr/>
          <p:nvPr/>
        </p:nvSpPr>
        <p:spPr>
          <a:xfrm>
            <a:off x="1635594" y="3280159"/>
            <a:ext cx="781034" cy="7929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Nedskriv tegn, hændelser og evt. samtaler med barnet</a:t>
            </a:r>
          </a:p>
        </p:txBody>
      </p:sp>
      <p:sp>
        <p:nvSpPr>
          <p:cNvPr id="44" name="Rutediagram: Proces 43"/>
          <p:cNvSpPr/>
          <p:nvPr/>
        </p:nvSpPr>
        <p:spPr>
          <a:xfrm>
            <a:off x="263587" y="4342526"/>
            <a:ext cx="1080120" cy="805071"/>
          </a:xfrm>
          <a:prstGeom prst="flowChartProcess">
            <a:avLst/>
          </a:prstGeom>
          <a:solidFill>
            <a:srgbClr val="FF0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Tal </a:t>
            </a:r>
            <a:r>
              <a:rPr lang="da-DK" sz="800" u="sng" dirty="0"/>
              <a:t>ikke</a:t>
            </a:r>
            <a:r>
              <a:rPr lang="da-DK" sz="800" dirty="0"/>
              <a:t> med forældre/andre i forældres sted omkring din mistanke!</a:t>
            </a:r>
          </a:p>
        </p:txBody>
      </p:sp>
      <p:sp>
        <p:nvSpPr>
          <p:cNvPr id="46" name="Rutediagram: Proces 45"/>
          <p:cNvSpPr/>
          <p:nvPr/>
        </p:nvSpPr>
        <p:spPr>
          <a:xfrm>
            <a:off x="264829" y="5412196"/>
            <a:ext cx="1078878" cy="792900"/>
          </a:xfrm>
          <a:prstGeom prst="flowChartProcess">
            <a:avLst/>
          </a:prstGeom>
          <a:solidFill>
            <a:srgbClr val="FF0000"/>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Tal </a:t>
            </a:r>
            <a:r>
              <a:rPr lang="da-DK" sz="800" u="sng" dirty="0"/>
              <a:t>ikke</a:t>
            </a:r>
            <a:r>
              <a:rPr lang="da-DK" sz="800" dirty="0"/>
              <a:t> med udenforstående om mistanken </a:t>
            </a:r>
          </a:p>
        </p:txBody>
      </p:sp>
      <p:pic>
        <p:nvPicPr>
          <p:cNvPr id="7" name="Billede 6"/>
          <p:cNvPicPr>
            <a:picLocks noChangeAspect="1"/>
          </p:cNvPicPr>
          <p:nvPr/>
        </p:nvPicPr>
        <p:blipFill>
          <a:blip r:embed="rId3"/>
          <a:stretch>
            <a:fillRect/>
          </a:stretch>
        </p:blipFill>
        <p:spPr>
          <a:xfrm>
            <a:off x="762169" y="5171414"/>
            <a:ext cx="158510" cy="304826"/>
          </a:xfrm>
          <a:prstGeom prst="rect">
            <a:avLst/>
          </a:prstGeom>
        </p:spPr>
      </p:pic>
      <p:sp>
        <p:nvSpPr>
          <p:cNvPr id="60" name="Rutediagram: Proces 59"/>
          <p:cNvSpPr/>
          <p:nvPr/>
        </p:nvSpPr>
        <p:spPr>
          <a:xfrm>
            <a:off x="4012163" y="3397094"/>
            <a:ext cx="1237523" cy="684072"/>
          </a:xfrm>
          <a:prstGeom prst="flowChartProcess">
            <a:avLst/>
          </a:prstGeom>
          <a:solidFill>
            <a:srgbClr val="FF0000"/>
          </a:solidFill>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effectLst>
                  <a:outerShdw blurRad="38100" dist="38100" dir="2700000" algn="tl">
                    <a:srgbClr val="000000">
                      <a:alpha val="43137"/>
                    </a:srgbClr>
                  </a:outerShdw>
                </a:effectLst>
              </a:rPr>
              <a:t>Bemærk! </a:t>
            </a:r>
            <a:r>
              <a:rPr lang="da-DK" sz="800" u="sng" dirty="0">
                <a:solidFill>
                  <a:schemeClr val="tx2"/>
                </a:solidFill>
                <a:effectLst>
                  <a:outerShdw blurRad="38100" dist="38100" dir="2700000" algn="tl">
                    <a:srgbClr val="000000">
                      <a:alpha val="43137"/>
                    </a:srgbClr>
                  </a:outerShdw>
                </a:effectLst>
              </a:rPr>
              <a:t>Sk</a:t>
            </a:r>
            <a:r>
              <a:rPr lang="da-DK" sz="800" dirty="0">
                <a:effectLst>
                  <a:outerShdw blurRad="38100" dist="38100" dir="2700000" algn="tl">
                    <a:srgbClr val="000000">
                      <a:alpha val="43137"/>
                    </a:srgbClr>
                  </a:outerShdw>
                </a:effectLst>
                <a:hlinkClick r:id="rId4" action="ppaction://hlinksldjump"/>
              </a:rPr>
              <a:t>ærpet underretningspligt </a:t>
            </a:r>
            <a:r>
              <a:rPr lang="da-DK" sz="800" dirty="0">
                <a:effectLst>
                  <a:outerShdw blurRad="38100" dist="38100" dir="2700000" algn="tl">
                    <a:srgbClr val="000000">
                      <a:alpha val="43137"/>
                    </a:srgbClr>
                  </a:outerShdw>
                </a:effectLst>
              </a:rPr>
              <a:t>gør sig gældende</a:t>
            </a:r>
          </a:p>
        </p:txBody>
      </p:sp>
      <p:cxnSp>
        <p:nvCxnSpPr>
          <p:cNvPr id="47" name="Lige pilforbindelse 46"/>
          <p:cNvCxnSpPr/>
          <p:nvPr/>
        </p:nvCxnSpPr>
        <p:spPr>
          <a:xfrm flipV="1">
            <a:off x="4633866" y="4081166"/>
            <a:ext cx="0" cy="280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kstfelt 4"/>
          <p:cNvSpPr txBox="1"/>
          <p:nvPr/>
        </p:nvSpPr>
        <p:spPr>
          <a:xfrm>
            <a:off x="4067943" y="5454297"/>
            <a:ext cx="1181743" cy="830997"/>
          </a:xfrm>
          <a:prstGeom prst="rect">
            <a:avLst/>
          </a:prstGeom>
          <a:solidFill>
            <a:srgbClr val="FF0000"/>
          </a:solidFill>
          <a:effectLst>
            <a:softEdge rad="63500"/>
          </a:effectLst>
        </p:spPr>
        <p:txBody>
          <a:bodyPr wrap="square" rtlCol="0">
            <a:spAutoFit/>
          </a:bodyPr>
          <a:lstStyle/>
          <a:p>
            <a:r>
              <a:rPr lang="da-DK" sz="800" dirty="0">
                <a:solidFill>
                  <a:schemeClr val="bg1"/>
                </a:solidFill>
                <a:effectLst>
                  <a:outerShdw blurRad="38100" dist="38100" dir="2700000" algn="tl">
                    <a:srgbClr val="000000">
                      <a:alpha val="43137"/>
                    </a:srgbClr>
                  </a:outerShdw>
                </a:effectLst>
              </a:rPr>
              <a:t>Er betingelserne for afværgepligten efter </a:t>
            </a:r>
            <a:r>
              <a:rPr lang="da-DK" sz="800" dirty="0">
                <a:solidFill>
                  <a:schemeClr val="bg1"/>
                </a:solidFill>
                <a:effectLst>
                  <a:outerShdw blurRad="38100" dist="38100" dir="2700000" algn="tl">
                    <a:srgbClr val="000000">
                      <a:alpha val="43137"/>
                    </a:srgbClr>
                  </a:outerShdw>
                </a:effectLst>
                <a:hlinkClick r:id="rId4" action="ppaction://hlinksldjump"/>
              </a:rPr>
              <a:t>straffelovens § 142 </a:t>
            </a:r>
            <a:r>
              <a:rPr lang="da-DK" sz="800" dirty="0">
                <a:solidFill>
                  <a:schemeClr val="bg1"/>
                </a:solidFill>
                <a:effectLst>
                  <a:outerShdw blurRad="38100" dist="38100" dir="2700000" algn="tl">
                    <a:srgbClr val="000000">
                      <a:alpha val="43137"/>
                    </a:srgbClr>
                  </a:outerShdw>
                </a:effectLst>
              </a:rPr>
              <a:t>opfyldt, laves politianmeldelse i stedet for underretning</a:t>
            </a:r>
          </a:p>
        </p:txBody>
      </p:sp>
    </p:spTree>
    <p:extLst>
      <p:ext uri="{BB962C8B-B14F-4D97-AF65-F5344CB8AC3E}">
        <p14:creationId xmlns:p14="http://schemas.microsoft.com/office/powerpoint/2010/main" val="1997718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1" y="681370"/>
            <a:ext cx="9144000" cy="9361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2000" b="1" dirty="0">
                <a:effectLst>
                  <a:outerShdw blurRad="38100" dist="38100" dir="2700000" algn="tl">
                    <a:srgbClr val="000000">
                      <a:alpha val="43137"/>
                    </a:srgbClr>
                  </a:outerShdw>
                </a:effectLst>
              </a:rPr>
              <a:t>Den mistænkte: er forældre/anden i forældres sted</a:t>
            </a:r>
            <a:br>
              <a:rPr lang="da-DK" sz="2000" b="1" dirty="0">
                <a:effectLst>
                  <a:outerShdw blurRad="38100" dist="38100" dir="2700000" algn="tl">
                    <a:srgbClr val="000000">
                      <a:alpha val="43137"/>
                    </a:srgbClr>
                  </a:outerShdw>
                </a:effectLst>
              </a:rPr>
            </a:br>
            <a:r>
              <a:rPr lang="da-DK" sz="2000" b="1" dirty="0">
                <a:effectLst>
                  <a:outerShdw blurRad="38100" dist="38100" dir="2700000" algn="tl">
                    <a:srgbClr val="000000">
                      <a:alpha val="43137"/>
                    </a:srgbClr>
                  </a:outerShdw>
                </a:effectLst>
              </a:rPr>
              <a:t>Fagrolle: Leder</a:t>
            </a:r>
          </a:p>
        </p:txBody>
      </p:sp>
      <p:sp>
        <p:nvSpPr>
          <p:cNvPr id="4" name="Tekstfelt 3"/>
          <p:cNvSpPr txBox="1"/>
          <p:nvPr/>
        </p:nvSpPr>
        <p:spPr>
          <a:xfrm>
            <a:off x="3422610" y="1413033"/>
            <a:ext cx="2232248" cy="415498"/>
          </a:xfrm>
          <a:prstGeom prst="rect">
            <a:avLst/>
          </a:prstGeom>
          <a:solidFill>
            <a:schemeClr val="accent3"/>
          </a:solidFill>
        </p:spPr>
        <p:txBody>
          <a:bodyPr wrap="square" rtlCol="0">
            <a:spAutoFit/>
          </a:bodyPr>
          <a:lstStyle/>
          <a:p>
            <a:r>
              <a:rPr lang="da-DK" sz="1050" dirty="0">
                <a:effectLst>
                  <a:outerShdw blurRad="38100" dist="38100" dir="2700000" algn="tl">
                    <a:srgbClr val="000000">
                      <a:alpha val="43137"/>
                    </a:srgbClr>
                  </a:outerShdw>
                </a:effectLst>
              </a:rPr>
              <a:t>Vurder om mistanken er tilstrækkelig til at lave en underretning. </a:t>
            </a:r>
          </a:p>
        </p:txBody>
      </p:sp>
      <p:sp>
        <p:nvSpPr>
          <p:cNvPr id="5" name="Tekstfelt 4"/>
          <p:cNvSpPr txBox="1"/>
          <p:nvPr/>
        </p:nvSpPr>
        <p:spPr>
          <a:xfrm>
            <a:off x="6585486" y="2205317"/>
            <a:ext cx="1895540" cy="1323439"/>
          </a:xfrm>
          <a:prstGeom prst="rect">
            <a:avLst/>
          </a:prstGeom>
          <a:solidFill>
            <a:schemeClr val="tx2">
              <a:lumMod val="60000"/>
              <a:lumOff val="40000"/>
            </a:schemeClr>
          </a:solidFill>
        </p:spPr>
        <p:txBody>
          <a:bodyPr wrap="square" rtlCol="0">
            <a:spAutoFit/>
          </a:bodyPr>
          <a:lstStyle/>
          <a:p>
            <a:r>
              <a:rPr lang="da-DK" sz="1000" dirty="0">
                <a:solidFill>
                  <a:schemeClr val="bg1"/>
                </a:solidFill>
              </a:rPr>
              <a:t>Informer din medarbejder om den </a:t>
            </a:r>
            <a:r>
              <a:rPr lang="da-DK" sz="1000" dirty="0">
                <a:solidFill>
                  <a:schemeClr val="bg1"/>
                </a:solidFill>
                <a:hlinkClick r:id="rId2" action="ppaction://hlinksldjump"/>
              </a:rPr>
              <a:t>skærpede underretningspligt </a:t>
            </a:r>
            <a:r>
              <a:rPr lang="da-DK" sz="1000" dirty="0">
                <a:solidFill>
                  <a:schemeClr val="bg1"/>
                </a:solidFill>
              </a:rPr>
              <a:t>og betydningen af denne i.f.t. underretning. Kommer mistanken fra andre, informer da dem om deres muligheder for selv gå videre med mistanken</a:t>
            </a:r>
          </a:p>
        </p:txBody>
      </p:sp>
      <p:sp>
        <p:nvSpPr>
          <p:cNvPr id="6" name="Tekstfelt 5"/>
          <p:cNvSpPr txBox="1"/>
          <p:nvPr/>
        </p:nvSpPr>
        <p:spPr>
          <a:xfrm>
            <a:off x="6585486" y="3752909"/>
            <a:ext cx="1895540" cy="1015663"/>
          </a:xfrm>
          <a:prstGeom prst="rect">
            <a:avLst/>
          </a:prstGeom>
          <a:solidFill>
            <a:schemeClr val="tx2">
              <a:lumMod val="60000"/>
              <a:lumOff val="40000"/>
            </a:schemeClr>
          </a:solidFill>
        </p:spPr>
        <p:txBody>
          <a:bodyPr wrap="square" rtlCol="0">
            <a:spAutoFit/>
          </a:bodyPr>
          <a:lstStyle/>
          <a:p>
            <a:r>
              <a:rPr lang="da-DK" sz="1000" dirty="0">
                <a:solidFill>
                  <a:schemeClr val="bg1"/>
                </a:solidFill>
              </a:rPr>
              <a:t>Sørg for at der rettes en skærpet opmærksomhed på pågældende barns adfærd og trivsel over det næste stykke tid, for at sikre at der </a:t>
            </a:r>
            <a:r>
              <a:rPr lang="da-DK" sz="1000" u="sng" dirty="0">
                <a:solidFill>
                  <a:schemeClr val="bg1"/>
                </a:solidFill>
              </a:rPr>
              <a:t>ikke</a:t>
            </a:r>
            <a:r>
              <a:rPr lang="da-DK" sz="1000" dirty="0">
                <a:solidFill>
                  <a:schemeClr val="bg1"/>
                </a:solidFill>
              </a:rPr>
              <a:t> er hold i mistanken om overgreb! </a:t>
            </a:r>
          </a:p>
        </p:txBody>
      </p:sp>
      <p:sp>
        <p:nvSpPr>
          <p:cNvPr id="7" name="Tekstfelt 6"/>
          <p:cNvSpPr txBox="1"/>
          <p:nvPr/>
        </p:nvSpPr>
        <p:spPr>
          <a:xfrm>
            <a:off x="3422610" y="2939876"/>
            <a:ext cx="2232248" cy="861774"/>
          </a:xfrm>
          <a:prstGeom prst="rect">
            <a:avLst/>
          </a:prstGeom>
          <a:solidFill>
            <a:schemeClr val="tx2">
              <a:lumMod val="60000"/>
              <a:lumOff val="40000"/>
            </a:schemeClr>
          </a:solidFill>
        </p:spPr>
        <p:txBody>
          <a:bodyPr wrap="square" rtlCol="0">
            <a:spAutoFit/>
          </a:bodyPr>
          <a:lstStyle/>
          <a:p>
            <a:r>
              <a:rPr lang="da-DK" sz="1000" dirty="0">
                <a:solidFill>
                  <a:schemeClr val="bg1"/>
                </a:solidFill>
              </a:rPr>
              <a:t>Orientér dig i beredskabsplanen, kontakt lokal ressourceperson eller socialafdelingen, for at afklare om mistanken er tilstrækkelig til en underretning</a:t>
            </a:r>
          </a:p>
        </p:txBody>
      </p:sp>
      <p:sp>
        <p:nvSpPr>
          <p:cNvPr id="8" name="Tekstfelt 7"/>
          <p:cNvSpPr txBox="1"/>
          <p:nvPr/>
        </p:nvSpPr>
        <p:spPr>
          <a:xfrm>
            <a:off x="6585486" y="1419451"/>
            <a:ext cx="1895540" cy="461665"/>
          </a:xfrm>
          <a:prstGeom prst="rect">
            <a:avLst/>
          </a:prstGeom>
          <a:solidFill>
            <a:srgbClr val="FF0000"/>
          </a:solidFill>
        </p:spPr>
        <p:txBody>
          <a:bodyPr wrap="square" rtlCol="0">
            <a:spAutoFit/>
          </a:bodyPr>
          <a:lstStyle/>
          <a:p>
            <a:r>
              <a:rPr lang="da-DK" sz="1200" dirty="0"/>
              <a:t>Hvis du er sikker på at det ikke er tilstrækkeligt</a:t>
            </a:r>
          </a:p>
        </p:txBody>
      </p:sp>
      <p:sp>
        <p:nvSpPr>
          <p:cNvPr id="9" name="Tekstfelt 8"/>
          <p:cNvSpPr txBox="1"/>
          <p:nvPr/>
        </p:nvSpPr>
        <p:spPr>
          <a:xfrm>
            <a:off x="3422610" y="2207233"/>
            <a:ext cx="2232248" cy="461665"/>
          </a:xfrm>
          <a:prstGeom prst="rect">
            <a:avLst/>
          </a:prstGeom>
          <a:solidFill>
            <a:srgbClr val="FF0000"/>
          </a:solidFill>
        </p:spPr>
        <p:txBody>
          <a:bodyPr wrap="square" rtlCol="0">
            <a:spAutoFit/>
          </a:bodyPr>
          <a:lstStyle/>
          <a:p>
            <a:r>
              <a:rPr lang="da-DK" sz="1200" dirty="0"/>
              <a:t>Hvis du er i tvivl om det er tilstrækkeligt</a:t>
            </a:r>
          </a:p>
        </p:txBody>
      </p:sp>
      <p:sp>
        <p:nvSpPr>
          <p:cNvPr id="10" name="Tekstfelt 9"/>
          <p:cNvSpPr txBox="1"/>
          <p:nvPr/>
        </p:nvSpPr>
        <p:spPr>
          <a:xfrm>
            <a:off x="706174" y="1419451"/>
            <a:ext cx="1825544" cy="461665"/>
          </a:xfrm>
          <a:prstGeom prst="rect">
            <a:avLst/>
          </a:prstGeom>
          <a:solidFill>
            <a:srgbClr val="FF0000"/>
          </a:solidFill>
        </p:spPr>
        <p:txBody>
          <a:bodyPr wrap="square" rtlCol="0">
            <a:spAutoFit/>
          </a:bodyPr>
          <a:lstStyle/>
          <a:p>
            <a:r>
              <a:rPr lang="da-DK" sz="1200" dirty="0"/>
              <a:t>Hvis du er sikker på at det er tilstrækkeligt</a:t>
            </a:r>
          </a:p>
        </p:txBody>
      </p:sp>
      <p:cxnSp>
        <p:nvCxnSpPr>
          <p:cNvPr id="12" name="Lige pilforbindelse 11"/>
          <p:cNvCxnSpPr/>
          <p:nvPr/>
        </p:nvCxnSpPr>
        <p:spPr>
          <a:xfrm flipH="1">
            <a:off x="2843808" y="1613823"/>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Lige pilforbindelse 13"/>
          <p:cNvCxnSpPr/>
          <p:nvPr/>
        </p:nvCxnSpPr>
        <p:spPr>
          <a:xfrm>
            <a:off x="5940152" y="1627970"/>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Pil ned 14"/>
          <p:cNvSpPr/>
          <p:nvPr/>
        </p:nvSpPr>
        <p:spPr>
          <a:xfrm>
            <a:off x="4469364" y="3859160"/>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Pil ned 15"/>
          <p:cNvSpPr/>
          <p:nvPr/>
        </p:nvSpPr>
        <p:spPr>
          <a:xfrm>
            <a:off x="7478313" y="3492577"/>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Tekstfelt 19"/>
          <p:cNvSpPr txBox="1"/>
          <p:nvPr/>
        </p:nvSpPr>
        <p:spPr>
          <a:xfrm>
            <a:off x="3419873" y="4060686"/>
            <a:ext cx="2232248" cy="400110"/>
          </a:xfrm>
          <a:prstGeom prst="rect">
            <a:avLst/>
          </a:prstGeom>
          <a:solidFill>
            <a:schemeClr val="tx2">
              <a:lumMod val="60000"/>
              <a:lumOff val="40000"/>
            </a:schemeClr>
          </a:solidFill>
        </p:spPr>
        <p:txBody>
          <a:bodyPr wrap="square" rtlCol="0">
            <a:spAutoFit/>
          </a:bodyPr>
          <a:lstStyle/>
          <a:p>
            <a:r>
              <a:rPr lang="da-DK" sz="1000" dirty="0">
                <a:solidFill>
                  <a:schemeClr val="bg1"/>
                </a:solidFill>
              </a:rPr>
              <a:t>Efter afklaring, følg da handleplanen i den relevante sektion</a:t>
            </a:r>
          </a:p>
        </p:txBody>
      </p:sp>
      <p:sp>
        <p:nvSpPr>
          <p:cNvPr id="21" name="Pil ned 20"/>
          <p:cNvSpPr/>
          <p:nvPr/>
        </p:nvSpPr>
        <p:spPr>
          <a:xfrm>
            <a:off x="4499993" y="2732379"/>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Tekstfelt 24"/>
          <p:cNvSpPr txBox="1"/>
          <p:nvPr/>
        </p:nvSpPr>
        <p:spPr>
          <a:xfrm>
            <a:off x="706022" y="2207233"/>
            <a:ext cx="1825544" cy="553998"/>
          </a:xfrm>
          <a:prstGeom prst="rect">
            <a:avLst/>
          </a:prstGeom>
          <a:solidFill>
            <a:schemeClr val="tx2">
              <a:lumMod val="60000"/>
              <a:lumOff val="40000"/>
            </a:schemeClr>
          </a:solidFill>
        </p:spPr>
        <p:txBody>
          <a:bodyPr wrap="square" rtlCol="0">
            <a:spAutoFit/>
          </a:bodyPr>
          <a:lstStyle/>
          <a:p>
            <a:r>
              <a:rPr lang="da-DK" sz="1000" dirty="0">
                <a:solidFill>
                  <a:schemeClr val="bg1"/>
                </a:solidFill>
              </a:rPr>
              <a:t>Udfyld </a:t>
            </a:r>
            <a:r>
              <a:rPr lang="da-DK" sz="1000" dirty="0">
                <a:solidFill>
                  <a:schemeClr val="bg1"/>
                </a:solidFill>
                <a:hlinkClick r:id="rId2" action="ppaction://hlinksldjump"/>
              </a:rPr>
              <a:t>underretningen</a:t>
            </a:r>
            <a:r>
              <a:rPr lang="da-DK" sz="1000" dirty="0">
                <a:solidFill>
                  <a:schemeClr val="bg1"/>
                </a:solidFill>
              </a:rPr>
              <a:t> på barnet. Medsend ikke billeddokumentation</a:t>
            </a:r>
          </a:p>
        </p:txBody>
      </p:sp>
      <p:sp>
        <p:nvSpPr>
          <p:cNvPr id="26" name="Tekstfelt 25"/>
          <p:cNvSpPr txBox="1"/>
          <p:nvPr/>
        </p:nvSpPr>
        <p:spPr>
          <a:xfrm>
            <a:off x="706022" y="3074886"/>
            <a:ext cx="1825544" cy="861774"/>
          </a:xfrm>
          <a:prstGeom prst="rect">
            <a:avLst/>
          </a:prstGeom>
          <a:solidFill>
            <a:schemeClr val="tx2">
              <a:lumMod val="60000"/>
              <a:lumOff val="40000"/>
            </a:schemeClr>
          </a:solidFill>
        </p:spPr>
        <p:txBody>
          <a:bodyPr wrap="square" rtlCol="0">
            <a:spAutoFit/>
          </a:bodyPr>
          <a:lstStyle/>
          <a:p>
            <a:r>
              <a:rPr lang="da-DK" sz="1000" dirty="0">
                <a:solidFill>
                  <a:schemeClr val="bg1"/>
                </a:solidFill>
              </a:rPr>
              <a:t>Sørg for at al dokumentation af, og oplysning om, mistanken ikke deles med udenforstående og særligt ikke forældre/andre i forældres sted</a:t>
            </a:r>
          </a:p>
        </p:txBody>
      </p:sp>
      <p:sp>
        <p:nvSpPr>
          <p:cNvPr id="27" name="Tekstfelt 26"/>
          <p:cNvSpPr txBox="1"/>
          <p:nvPr/>
        </p:nvSpPr>
        <p:spPr>
          <a:xfrm>
            <a:off x="706022" y="4264678"/>
            <a:ext cx="1825544" cy="1169551"/>
          </a:xfrm>
          <a:prstGeom prst="rect">
            <a:avLst/>
          </a:prstGeom>
          <a:solidFill>
            <a:schemeClr val="tx2">
              <a:lumMod val="60000"/>
              <a:lumOff val="40000"/>
            </a:schemeClr>
          </a:solidFill>
        </p:spPr>
        <p:txBody>
          <a:bodyPr wrap="square" rtlCol="0">
            <a:spAutoFit/>
          </a:bodyPr>
          <a:lstStyle/>
          <a:p>
            <a:r>
              <a:rPr lang="da-DK" sz="1000" dirty="0">
                <a:solidFill>
                  <a:schemeClr val="bg1"/>
                </a:solidFill>
              </a:rPr>
              <a:t>Informer medarbejderen om at sager om overgreb mod børn kan mørklægges af myndighederne. Denne kan således ikke forvente at få viden om udfaldet af underretningen</a:t>
            </a:r>
          </a:p>
        </p:txBody>
      </p:sp>
      <p:sp>
        <p:nvSpPr>
          <p:cNvPr id="34" name="Pil ned 33"/>
          <p:cNvSpPr/>
          <p:nvPr/>
        </p:nvSpPr>
        <p:spPr>
          <a:xfrm>
            <a:off x="7478313" y="1943592"/>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Pil ned 34"/>
          <p:cNvSpPr/>
          <p:nvPr/>
        </p:nvSpPr>
        <p:spPr>
          <a:xfrm>
            <a:off x="1582790" y="2861651"/>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Pil ned 35"/>
          <p:cNvSpPr/>
          <p:nvPr/>
        </p:nvSpPr>
        <p:spPr>
          <a:xfrm>
            <a:off x="1582790" y="4028661"/>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Pil ned 36"/>
          <p:cNvSpPr/>
          <p:nvPr/>
        </p:nvSpPr>
        <p:spPr>
          <a:xfrm>
            <a:off x="1587388" y="1943592"/>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Pil ned 20"/>
          <p:cNvSpPr/>
          <p:nvPr/>
        </p:nvSpPr>
        <p:spPr>
          <a:xfrm>
            <a:off x="4499993" y="1945874"/>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16447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utediagram: Proces 40"/>
          <p:cNvSpPr/>
          <p:nvPr/>
        </p:nvSpPr>
        <p:spPr>
          <a:xfrm>
            <a:off x="1666071" y="1279052"/>
            <a:ext cx="720080"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effectLst>
                  <a:outerShdw blurRad="38100" dist="38100" dir="2700000" algn="tl">
                    <a:srgbClr val="000000">
                      <a:alpha val="43137"/>
                    </a:srgbClr>
                  </a:outerShdw>
                </a:effectLst>
              </a:rPr>
              <a:t>Hvis mistanken rejses af dig</a:t>
            </a:r>
          </a:p>
        </p:txBody>
      </p:sp>
      <p:sp>
        <p:nvSpPr>
          <p:cNvPr id="42" name="Rutediagram: Proces 41"/>
          <p:cNvSpPr/>
          <p:nvPr/>
        </p:nvSpPr>
        <p:spPr>
          <a:xfrm>
            <a:off x="6732240" y="1279052"/>
            <a:ext cx="720080"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effectLst>
                  <a:outerShdw blurRad="38100" dist="38100" dir="2700000" algn="tl">
                    <a:srgbClr val="000000">
                      <a:alpha val="43137"/>
                    </a:srgbClr>
                  </a:outerShdw>
                </a:effectLst>
              </a:rPr>
              <a:t>Hvis mistanken rejses af andre</a:t>
            </a:r>
          </a:p>
        </p:txBody>
      </p:sp>
      <p:sp>
        <p:nvSpPr>
          <p:cNvPr id="43" name="Titel 1"/>
          <p:cNvSpPr txBox="1">
            <a:spLocks/>
          </p:cNvSpPr>
          <p:nvPr/>
        </p:nvSpPr>
        <p:spPr>
          <a:xfrm>
            <a:off x="2509114" y="1196751"/>
            <a:ext cx="4151117" cy="9361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2000" b="1" dirty="0">
                <a:effectLst>
                  <a:outerShdw blurRad="38100" dist="38100" dir="2700000" algn="tl">
                    <a:srgbClr val="000000">
                      <a:alpha val="43137"/>
                    </a:srgbClr>
                  </a:outerShdw>
                </a:effectLst>
              </a:rPr>
              <a:t>Den mistænkte: er ansat i barnets skole/institution</a:t>
            </a:r>
            <a:br>
              <a:rPr lang="da-DK" sz="2000" b="1" dirty="0">
                <a:effectLst>
                  <a:outerShdw blurRad="38100" dist="38100" dir="2700000" algn="tl">
                    <a:srgbClr val="000000">
                      <a:alpha val="43137"/>
                    </a:srgbClr>
                  </a:outerShdw>
                </a:effectLst>
              </a:rPr>
            </a:br>
            <a:r>
              <a:rPr lang="da-DK" sz="2000" b="1" dirty="0">
                <a:effectLst>
                  <a:outerShdw blurRad="38100" dist="38100" dir="2700000" algn="tl">
                    <a:srgbClr val="000000">
                      <a:alpha val="43137"/>
                    </a:srgbClr>
                  </a:outerShdw>
                </a:effectLst>
              </a:rPr>
              <a:t>Fagrolle: Frontpersonale</a:t>
            </a:r>
          </a:p>
        </p:txBody>
      </p:sp>
      <p:sp>
        <p:nvSpPr>
          <p:cNvPr id="45" name="Rutediagram: Proces 44"/>
          <p:cNvSpPr/>
          <p:nvPr/>
        </p:nvSpPr>
        <p:spPr>
          <a:xfrm>
            <a:off x="1306031" y="2297455"/>
            <a:ext cx="1440160" cy="6480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Vis omsorg for barnet og lyt til det. Anvend teknikkerne fra den ”</a:t>
            </a:r>
            <a:r>
              <a:rPr lang="da-DK" sz="800" dirty="0">
                <a:hlinkClick r:id="rId2" action="ppaction://hlinksldjump"/>
              </a:rPr>
              <a:t>aktivt lyttende samtale</a:t>
            </a:r>
            <a:r>
              <a:rPr lang="da-DK" sz="800" dirty="0"/>
              <a:t>”</a:t>
            </a:r>
          </a:p>
        </p:txBody>
      </p:sp>
      <p:sp>
        <p:nvSpPr>
          <p:cNvPr id="46" name="Rutediagram: Proces 45"/>
          <p:cNvSpPr/>
          <p:nvPr/>
        </p:nvSpPr>
        <p:spPr>
          <a:xfrm>
            <a:off x="6372200" y="2297454"/>
            <a:ext cx="1440160" cy="6480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Vis omsorg for vedkommende og lyt til mistanken. Anvend teknikkerne fra den ”</a:t>
            </a:r>
            <a:r>
              <a:rPr lang="da-DK" sz="800" dirty="0">
                <a:hlinkClick r:id="rId2" action="ppaction://hlinksldjump"/>
              </a:rPr>
              <a:t>aktivt lyttende samtale</a:t>
            </a:r>
            <a:r>
              <a:rPr lang="da-DK" sz="800" dirty="0"/>
              <a:t>”</a:t>
            </a:r>
          </a:p>
        </p:txBody>
      </p:sp>
      <p:sp>
        <p:nvSpPr>
          <p:cNvPr id="47" name="Rutediagram: Proces 46"/>
          <p:cNvSpPr/>
          <p:nvPr/>
        </p:nvSpPr>
        <p:spPr>
          <a:xfrm>
            <a:off x="6651993" y="3241490"/>
            <a:ext cx="869623" cy="8050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Bed vedkommende om at nedskrive tegn, hændelse og evt. samtaler med barnet</a:t>
            </a:r>
          </a:p>
        </p:txBody>
      </p:sp>
      <p:sp>
        <p:nvSpPr>
          <p:cNvPr id="48" name="Rutediagram: Proces 47"/>
          <p:cNvSpPr/>
          <p:nvPr/>
        </p:nvSpPr>
        <p:spPr>
          <a:xfrm>
            <a:off x="7812360" y="3301988"/>
            <a:ext cx="853042" cy="684077"/>
          </a:xfrm>
          <a:prstGeom prst="flowChartProcess">
            <a:avLst/>
          </a:prstGeom>
          <a:solidFill>
            <a:srgbClr val="FF00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Husk vedkommende på ikke at tolke i sine beskrivelse(r)</a:t>
            </a:r>
          </a:p>
        </p:txBody>
      </p:sp>
      <p:sp>
        <p:nvSpPr>
          <p:cNvPr id="49" name="Rutediagram: Proces 48"/>
          <p:cNvSpPr/>
          <p:nvPr/>
        </p:nvSpPr>
        <p:spPr>
          <a:xfrm>
            <a:off x="6651993" y="4342526"/>
            <a:ext cx="868480" cy="8452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Kontakt din leder og KUN din leder omkring mistanken</a:t>
            </a:r>
          </a:p>
        </p:txBody>
      </p:sp>
      <p:sp>
        <p:nvSpPr>
          <p:cNvPr id="50" name="Rutediagram: Proces 49"/>
          <p:cNvSpPr/>
          <p:nvPr/>
        </p:nvSpPr>
        <p:spPr>
          <a:xfrm>
            <a:off x="7812360" y="4342526"/>
            <a:ext cx="1080120" cy="805071"/>
          </a:xfrm>
          <a:prstGeom prst="flowChartProcess">
            <a:avLst/>
          </a:prstGeom>
          <a:solidFill>
            <a:srgbClr val="FF0000"/>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Retter mistanken sig imod din leder, så kontakt dennes leder eller personaleafdelingen</a:t>
            </a:r>
          </a:p>
        </p:txBody>
      </p:sp>
      <p:sp>
        <p:nvSpPr>
          <p:cNvPr id="51" name="Rutediagram: Proces 50"/>
          <p:cNvSpPr/>
          <p:nvPr/>
        </p:nvSpPr>
        <p:spPr>
          <a:xfrm>
            <a:off x="7813602" y="5424575"/>
            <a:ext cx="1078878" cy="792900"/>
          </a:xfrm>
          <a:prstGeom prst="flowChartProcess">
            <a:avLst/>
          </a:prstGeom>
          <a:solidFill>
            <a:srgbClr val="FF0000"/>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Tal ikke med udenforstående, kollegaer eller andre samarbejdspartnere om mistanken </a:t>
            </a:r>
          </a:p>
        </p:txBody>
      </p:sp>
      <p:sp>
        <p:nvSpPr>
          <p:cNvPr id="52" name="Rutediagram: Proces 51"/>
          <p:cNvSpPr/>
          <p:nvPr/>
        </p:nvSpPr>
        <p:spPr>
          <a:xfrm>
            <a:off x="1635594" y="3280159"/>
            <a:ext cx="781034" cy="7929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Nedskriv tegn, hændelser og evt. samtaler med barnet</a:t>
            </a:r>
          </a:p>
        </p:txBody>
      </p:sp>
      <p:sp>
        <p:nvSpPr>
          <p:cNvPr id="53" name="Rutediagram: Proces 52"/>
          <p:cNvSpPr/>
          <p:nvPr/>
        </p:nvSpPr>
        <p:spPr>
          <a:xfrm>
            <a:off x="452989" y="3285027"/>
            <a:ext cx="890718" cy="792900"/>
          </a:xfrm>
          <a:prstGeom prst="flowChartProcess">
            <a:avLst/>
          </a:prstGeom>
          <a:solidFill>
            <a:srgbClr val="FF0000"/>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Undlad at tolke i dine beskrivelser</a:t>
            </a:r>
          </a:p>
        </p:txBody>
      </p:sp>
      <p:sp>
        <p:nvSpPr>
          <p:cNvPr id="54" name="Rutediagram: Proces 53"/>
          <p:cNvSpPr/>
          <p:nvPr/>
        </p:nvSpPr>
        <p:spPr>
          <a:xfrm>
            <a:off x="1635594" y="4342526"/>
            <a:ext cx="781033" cy="8050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Kontakt din leder og KUN din leder omkring mistanken</a:t>
            </a:r>
          </a:p>
        </p:txBody>
      </p:sp>
      <p:sp>
        <p:nvSpPr>
          <p:cNvPr id="55" name="Rutediagram: Proces 54"/>
          <p:cNvSpPr/>
          <p:nvPr/>
        </p:nvSpPr>
        <p:spPr>
          <a:xfrm>
            <a:off x="263587" y="4342526"/>
            <a:ext cx="1080120" cy="805071"/>
          </a:xfrm>
          <a:prstGeom prst="flowChartProcess">
            <a:avLst/>
          </a:prstGeom>
          <a:solidFill>
            <a:srgbClr val="FF0000"/>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Retter mistanken sig imod din leder, så kontakt dennes leder eller personaleafdelingen</a:t>
            </a:r>
          </a:p>
        </p:txBody>
      </p:sp>
      <p:sp>
        <p:nvSpPr>
          <p:cNvPr id="56" name="Rutediagram: Proces 55"/>
          <p:cNvSpPr/>
          <p:nvPr/>
        </p:nvSpPr>
        <p:spPr>
          <a:xfrm>
            <a:off x="264829" y="5412196"/>
            <a:ext cx="1078878" cy="792900"/>
          </a:xfrm>
          <a:prstGeom prst="flowChartProcess">
            <a:avLst/>
          </a:prstGeom>
          <a:solidFill>
            <a:srgbClr val="FF0000"/>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Tal ikke med udenforstående, kollegaer eller andre samarbejdspartnere om mistanken </a:t>
            </a:r>
          </a:p>
        </p:txBody>
      </p:sp>
      <p:sp>
        <p:nvSpPr>
          <p:cNvPr id="57" name="Rutediagram: Proces 56"/>
          <p:cNvSpPr/>
          <p:nvPr/>
        </p:nvSpPr>
        <p:spPr>
          <a:xfrm>
            <a:off x="4012164" y="4443694"/>
            <a:ext cx="1237523" cy="6480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Lav underretning i samarbejde med din leder.  Medsend ikke billeddokumentation</a:t>
            </a:r>
          </a:p>
        </p:txBody>
      </p:sp>
      <p:sp>
        <p:nvSpPr>
          <p:cNvPr id="58" name="Højrepil 57"/>
          <p:cNvSpPr/>
          <p:nvPr/>
        </p:nvSpPr>
        <p:spPr>
          <a:xfrm>
            <a:off x="2689244" y="4624448"/>
            <a:ext cx="936104" cy="28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Rutediagram: Proces 58"/>
          <p:cNvSpPr/>
          <p:nvPr/>
        </p:nvSpPr>
        <p:spPr>
          <a:xfrm>
            <a:off x="4040053" y="3444765"/>
            <a:ext cx="1237523" cy="684072"/>
          </a:xfrm>
          <a:prstGeom prst="flowChartProcess">
            <a:avLst/>
          </a:prstGeom>
          <a:solidFill>
            <a:srgbClr val="FF0000"/>
          </a:solidFill>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effectLst>
                  <a:outerShdw blurRad="38100" dist="38100" dir="2700000" algn="tl">
                    <a:srgbClr val="000000">
                      <a:alpha val="43137"/>
                    </a:srgbClr>
                  </a:outerShdw>
                </a:effectLst>
              </a:rPr>
              <a:t>Bemærk! </a:t>
            </a:r>
            <a:r>
              <a:rPr lang="da-DK" sz="800" dirty="0">
                <a:effectLst>
                  <a:outerShdw blurRad="38100" dist="38100" dir="2700000" algn="tl">
                    <a:srgbClr val="000000">
                      <a:alpha val="43137"/>
                    </a:srgbClr>
                  </a:outerShdw>
                </a:effectLst>
                <a:hlinkClick r:id="rId3" action="ppaction://hlinksldjump"/>
              </a:rPr>
              <a:t>Skærpet underretningspligt </a:t>
            </a:r>
            <a:r>
              <a:rPr lang="da-DK" sz="800" dirty="0">
                <a:effectLst>
                  <a:outerShdw blurRad="38100" dist="38100" dir="2700000" algn="tl">
                    <a:srgbClr val="000000">
                      <a:alpha val="43137"/>
                    </a:srgbClr>
                  </a:outerShdw>
                </a:effectLst>
              </a:rPr>
              <a:t>gør sig gældende</a:t>
            </a:r>
          </a:p>
        </p:txBody>
      </p:sp>
      <p:cxnSp>
        <p:nvCxnSpPr>
          <p:cNvPr id="60" name="Lige pilforbindelse 59"/>
          <p:cNvCxnSpPr/>
          <p:nvPr/>
        </p:nvCxnSpPr>
        <p:spPr>
          <a:xfrm>
            <a:off x="4630925" y="5181682"/>
            <a:ext cx="0" cy="225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Lige pilforbindelse 60"/>
          <p:cNvCxnSpPr/>
          <p:nvPr/>
        </p:nvCxnSpPr>
        <p:spPr>
          <a:xfrm>
            <a:off x="8352420" y="5181682"/>
            <a:ext cx="1242" cy="242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Lige pilforbindelse 61"/>
          <p:cNvCxnSpPr/>
          <p:nvPr/>
        </p:nvCxnSpPr>
        <p:spPr>
          <a:xfrm>
            <a:off x="7596336" y="4738976"/>
            <a:ext cx="1440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Højrepil 63"/>
          <p:cNvSpPr/>
          <p:nvPr/>
        </p:nvSpPr>
        <p:spPr>
          <a:xfrm rot="10800000">
            <a:off x="5484614" y="4624448"/>
            <a:ext cx="936104" cy="28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5" name="Pil ned 64"/>
          <p:cNvSpPr/>
          <p:nvPr/>
        </p:nvSpPr>
        <p:spPr>
          <a:xfrm flipH="1">
            <a:off x="1835695" y="2064538"/>
            <a:ext cx="360040" cy="205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6" name="Pil ned 65"/>
          <p:cNvSpPr/>
          <p:nvPr/>
        </p:nvSpPr>
        <p:spPr>
          <a:xfrm flipH="1">
            <a:off x="1835695" y="3009266"/>
            <a:ext cx="360040" cy="205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67" name="Lige pilforbindelse 66"/>
          <p:cNvCxnSpPr/>
          <p:nvPr/>
        </p:nvCxnSpPr>
        <p:spPr>
          <a:xfrm flipH="1">
            <a:off x="1403648" y="3670523"/>
            <a:ext cx="1440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Pil ned 67"/>
          <p:cNvSpPr/>
          <p:nvPr/>
        </p:nvSpPr>
        <p:spPr>
          <a:xfrm flipH="1">
            <a:off x="1835695" y="4108577"/>
            <a:ext cx="360040" cy="205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9" name="Pil ned 68"/>
          <p:cNvSpPr/>
          <p:nvPr/>
        </p:nvSpPr>
        <p:spPr>
          <a:xfrm flipH="1">
            <a:off x="6889176" y="2039583"/>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0" name="Pil ned 69"/>
          <p:cNvSpPr/>
          <p:nvPr/>
        </p:nvSpPr>
        <p:spPr>
          <a:xfrm flipH="1">
            <a:off x="6889176" y="2983748"/>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1" name="Pil ned 70"/>
          <p:cNvSpPr/>
          <p:nvPr/>
        </p:nvSpPr>
        <p:spPr>
          <a:xfrm flipH="1">
            <a:off x="6889176" y="4081166"/>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76" name="Lige pilforbindelse 75"/>
          <p:cNvCxnSpPr/>
          <p:nvPr/>
        </p:nvCxnSpPr>
        <p:spPr>
          <a:xfrm flipH="1">
            <a:off x="1415715" y="4738976"/>
            <a:ext cx="131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Lige pilforbindelse 79"/>
          <p:cNvCxnSpPr/>
          <p:nvPr/>
        </p:nvCxnSpPr>
        <p:spPr>
          <a:xfrm>
            <a:off x="7596336" y="3670523"/>
            <a:ext cx="186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Lige pilforbindelse 81"/>
          <p:cNvCxnSpPr/>
          <p:nvPr/>
        </p:nvCxnSpPr>
        <p:spPr>
          <a:xfrm>
            <a:off x="827584" y="5181682"/>
            <a:ext cx="0" cy="225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kstfelt 33"/>
          <p:cNvSpPr txBox="1"/>
          <p:nvPr/>
        </p:nvSpPr>
        <p:spPr>
          <a:xfrm>
            <a:off x="4067944" y="5407074"/>
            <a:ext cx="1181743" cy="830997"/>
          </a:xfrm>
          <a:prstGeom prst="rect">
            <a:avLst/>
          </a:prstGeom>
          <a:solidFill>
            <a:srgbClr val="FF0000"/>
          </a:solidFill>
          <a:effectLst>
            <a:softEdge rad="63500"/>
          </a:effectLst>
        </p:spPr>
        <p:txBody>
          <a:bodyPr wrap="square" rtlCol="0">
            <a:spAutoFit/>
          </a:bodyPr>
          <a:lstStyle/>
          <a:p>
            <a:r>
              <a:rPr lang="da-DK" sz="800" dirty="0">
                <a:solidFill>
                  <a:schemeClr val="bg1"/>
                </a:solidFill>
                <a:effectLst>
                  <a:outerShdw blurRad="38100" dist="38100" dir="2700000" algn="tl">
                    <a:srgbClr val="000000">
                      <a:alpha val="43137"/>
                    </a:srgbClr>
                  </a:outerShdw>
                </a:effectLst>
              </a:rPr>
              <a:t>Er betingelserne for afværgepligten efter </a:t>
            </a:r>
            <a:r>
              <a:rPr lang="da-DK" sz="800" dirty="0">
                <a:solidFill>
                  <a:schemeClr val="bg1"/>
                </a:solidFill>
                <a:effectLst>
                  <a:outerShdw blurRad="38100" dist="38100" dir="2700000" algn="tl">
                    <a:srgbClr val="000000">
                      <a:alpha val="43137"/>
                    </a:srgbClr>
                  </a:outerShdw>
                </a:effectLst>
                <a:hlinkClick r:id="rId3" action="ppaction://hlinksldjump"/>
              </a:rPr>
              <a:t>straffelovens § 142 </a:t>
            </a:r>
            <a:r>
              <a:rPr lang="da-DK" sz="800" dirty="0">
                <a:solidFill>
                  <a:schemeClr val="bg1"/>
                </a:solidFill>
                <a:effectLst>
                  <a:outerShdw blurRad="38100" dist="38100" dir="2700000" algn="tl">
                    <a:srgbClr val="000000">
                      <a:alpha val="43137"/>
                    </a:srgbClr>
                  </a:outerShdw>
                </a:effectLst>
              </a:rPr>
              <a:t>opfyldt, laves politianmeldelse i stedet for underretning</a:t>
            </a:r>
          </a:p>
        </p:txBody>
      </p:sp>
      <p:cxnSp>
        <p:nvCxnSpPr>
          <p:cNvPr id="35" name="Lige pilforbindelse 34"/>
          <p:cNvCxnSpPr/>
          <p:nvPr/>
        </p:nvCxnSpPr>
        <p:spPr>
          <a:xfrm flipH="1" flipV="1">
            <a:off x="4629922" y="4086542"/>
            <a:ext cx="1003" cy="264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11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p:cNvSpPr txBox="1">
            <a:spLocks/>
          </p:cNvSpPr>
          <p:nvPr/>
        </p:nvSpPr>
        <p:spPr>
          <a:xfrm>
            <a:off x="-33266" y="721980"/>
            <a:ext cx="9144000" cy="9361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2000" b="1" dirty="0">
                <a:effectLst>
                  <a:outerShdw blurRad="38100" dist="38100" dir="2700000" algn="tl">
                    <a:srgbClr val="000000">
                      <a:alpha val="43137"/>
                    </a:srgbClr>
                  </a:outerShdw>
                </a:effectLst>
              </a:rPr>
              <a:t>Den mistænkte: er ansat i barnets skole/institution</a:t>
            </a:r>
            <a:br>
              <a:rPr lang="da-DK" sz="2000" b="1" dirty="0">
                <a:effectLst>
                  <a:outerShdw blurRad="38100" dist="38100" dir="2700000" algn="tl">
                    <a:srgbClr val="000000">
                      <a:alpha val="43137"/>
                    </a:srgbClr>
                  </a:outerShdw>
                </a:effectLst>
              </a:rPr>
            </a:br>
            <a:r>
              <a:rPr lang="da-DK" sz="2000" b="1" dirty="0">
                <a:effectLst>
                  <a:outerShdw blurRad="38100" dist="38100" dir="2700000" algn="tl">
                    <a:srgbClr val="000000">
                      <a:alpha val="43137"/>
                    </a:srgbClr>
                  </a:outerShdw>
                </a:effectLst>
              </a:rPr>
              <a:t>Fagrolle: Leder</a:t>
            </a:r>
          </a:p>
        </p:txBody>
      </p:sp>
      <p:sp>
        <p:nvSpPr>
          <p:cNvPr id="27" name="Tekstfelt 26"/>
          <p:cNvSpPr txBox="1"/>
          <p:nvPr/>
        </p:nvSpPr>
        <p:spPr>
          <a:xfrm>
            <a:off x="3277479" y="1820627"/>
            <a:ext cx="2808312" cy="553998"/>
          </a:xfrm>
          <a:prstGeom prst="rect">
            <a:avLst/>
          </a:prstGeom>
          <a:solidFill>
            <a:schemeClr val="accent3"/>
          </a:solidFill>
        </p:spPr>
        <p:txBody>
          <a:bodyPr wrap="square" rtlCol="0">
            <a:spAutoFit/>
          </a:bodyPr>
          <a:lstStyle/>
          <a:p>
            <a:r>
              <a:rPr lang="da-DK" sz="1000" dirty="0">
                <a:effectLst>
                  <a:outerShdw blurRad="38100" dist="38100" dir="2700000" algn="tl">
                    <a:srgbClr val="000000">
                      <a:alpha val="43137"/>
                    </a:srgbClr>
                  </a:outerShdw>
                </a:effectLst>
              </a:rPr>
              <a:t>Vurder om tyngden af den information du har fået fra medarbejder, forældre eller andre er tilstrækkelig til at gå videre.</a:t>
            </a:r>
          </a:p>
        </p:txBody>
      </p:sp>
      <p:sp>
        <p:nvSpPr>
          <p:cNvPr id="28" name="Tekstfelt 27"/>
          <p:cNvSpPr txBox="1"/>
          <p:nvPr/>
        </p:nvSpPr>
        <p:spPr>
          <a:xfrm>
            <a:off x="3277477" y="2817788"/>
            <a:ext cx="2808311" cy="1015663"/>
          </a:xfrm>
          <a:prstGeom prst="rect">
            <a:avLst/>
          </a:prstGeom>
          <a:solidFill>
            <a:schemeClr val="tx2">
              <a:lumMod val="60000"/>
              <a:lumOff val="40000"/>
            </a:schemeClr>
          </a:solidFill>
        </p:spPr>
        <p:txBody>
          <a:bodyPr wrap="square" rtlCol="0">
            <a:spAutoFit/>
          </a:bodyPr>
          <a:lstStyle/>
          <a:p>
            <a:r>
              <a:rPr lang="da-DK" sz="1000" dirty="0">
                <a:solidFill>
                  <a:schemeClr val="bg1"/>
                </a:solidFill>
              </a:rPr>
              <a:t>Vurderes tyngden som tilstrækkelig, kontakt da din leder og personaleafdelingen for at koordinere det videre forløb, samt vurdering af grundlag for underretning. Retter </a:t>
            </a:r>
            <a:r>
              <a:rPr lang="da-DK" sz="1000" dirty="0">
                <a:hlinkClick r:id="rId2" action="ppaction://hlinksldjump"/>
              </a:rPr>
              <a:t>mistanken</a:t>
            </a:r>
            <a:r>
              <a:rPr lang="da-DK" sz="1000" dirty="0">
                <a:solidFill>
                  <a:schemeClr val="bg1"/>
                </a:solidFill>
              </a:rPr>
              <a:t> sig imod din leder, så kontakt da dennes leder eller personaleafdelingen. </a:t>
            </a:r>
          </a:p>
        </p:txBody>
      </p:sp>
      <p:sp>
        <p:nvSpPr>
          <p:cNvPr id="29" name="Tekstfelt 28"/>
          <p:cNvSpPr txBox="1"/>
          <p:nvPr/>
        </p:nvSpPr>
        <p:spPr>
          <a:xfrm>
            <a:off x="6675502" y="2817788"/>
            <a:ext cx="1872208" cy="1169551"/>
          </a:xfrm>
          <a:prstGeom prst="rect">
            <a:avLst/>
          </a:prstGeom>
          <a:solidFill>
            <a:srgbClr val="FF0000"/>
          </a:solidFill>
        </p:spPr>
        <p:txBody>
          <a:bodyPr wrap="square" rtlCol="0">
            <a:spAutoFit/>
          </a:bodyPr>
          <a:lstStyle/>
          <a:p>
            <a:r>
              <a:rPr lang="da-DK" sz="1000" dirty="0"/>
              <a:t>Er der dog tale om, </a:t>
            </a:r>
            <a:r>
              <a:rPr lang="da-DK" sz="1000" dirty="0">
                <a:hlinkClick r:id="rId2" action="ppaction://hlinksldjump"/>
              </a:rPr>
              <a:t>viden</a:t>
            </a:r>
            <a:r>
              <a:rPr lang="da-DK" sz="1000" dirty="0"/>
              <a:t> om et overgreb fra en ansat, kontakt da barnet/børnenes forældre og informer dem om overgrebet og at der laves en underretning. Lav herefter underretning på børnene med det samme</a:t>
            </a:r>
          </a:p>
        </p:txBody>
      </p:sp>
      <p:sp>
        <p:nvSpPr>
          <p:cNvPr id="30" name="Tekstfelt 29"/>
          <p:cNvSpPr txBox="1"/>
          <p:nvPr/>
        </p:nvSpPr>
        <p:spPr>
          <a:xfrm>
            <a:off x="3277477" y="4199669"/>
            <a:ext cx="2808311" cy="707886"/>
          </a:xfrm>
          <a:prstGeom prst="rect">
            <a:avLst/>
          </a:prstGeom>
          <a:solidFill>
            <a:schemeClr val="tx2">
              <a:lumMod val="60000"/>
              <a:lumOff val="40000"/>
            </a:schemeClr>
          </a:solidFill>
        </p:spPr>
        <p:txBody>
          <a:bodyPr wrap="square" rtlCol="0">
            <a:spAutoFit/>
          </a:bodyPr>
          <a:lstStyle/>
          <a:p>
            <a:r>
              <a:rPr lang="da-DK" sz="1000" dirty="0">
                <a:solidFill>
                  <a:schemeClr val="bg1"/>
                </a:solidFill>
              </a:rPr>
              <a:t>Sammen med din leder &amp; personaleafdelingen laves en plan for, hvornår og hvordan de øvrige forældre, medarbejdere og andre relevante parter informeres om </a:t>
            </a:r>
            <a:r>
              <a:rPr lang="da-DK" sz="1000" dirty="0">
                <a:hlinkClick r:id="rId2" action="ppaction://hlinksldjump"/>
              </a:rPr>
              <a:t>mistanken/viden</a:t>
            </a:r>
            <a:endParaRPr lang="da-DK" sz="1000" dirty="0"/>
          </a:p>
        </p:txBody>
      </p:sp>
      <p:sp>
        <p:nvSpPr>
          <p:cNvPr id="31" name="Tekstfelt 30"/>
          <p:cNvSpPr txBox="1"/>
          <p:nvPr/>
        </p:nvSpPr>
        <p:spPr>
          <a:xfrm>
            <a:off x="6675502" y="4199669"/>
            <a:ext cx="1584176" cy="707886"/>
          </a:xfrm>
          <a:prstGeom prst="rect">
            <a:avLst/>
          </a:prstGeom>
          <a:solidFill>
            <a:srgbClr val="FF0000"/>
          </a:solidFill>
        </p:spPr>
        <p:txBody>
          <a:bodyPr wrap="square" rtlCol="0">
            <a:spAutoFit/>
          </a:bodyPr>
          <a:lstStyle/>
          <a:p>
            <a:r>
              <a:rPr lang="da-DK" sz="1000" dirty="0"/>
              <a:t>Indtil da: sørg for at ingen information om mistanken deles med udenforstående parter!  </a:t>
            </a:r>
          </a:p>
        </p:txBody>
      </p:sp>
      <p:sp>
        <p:nvSpPr>
          <p:cNvPr id="33" name="Tekstfelt 32"/>
          <p:cNvSpPr txBox="1"/>
          <p:nvPr/>
        </p:nvSpPr>
        <p:spPr>
          <a:xfrm>
            <a:off x="894418" y="1666739"/>
            <a:ext cx="1872208" cy="1631216"/>
          </a:xfrm>
          <a:prstGeom prst="rect">
            <a:avLst/>
          </a:prstGeom>
          <a:solidFill>
            <a:srgbClr val="FF0000"/>
          </a:solidFill>
        </p:spPr>
        <p:txBody>
          <a:bodyPr wrap="square" rtlCol="0">
            <a:spAutoFit/>
          </a:bodyPr>
          <a:lstStyle/>
          <a:p>
            <a:r>
              <a:rPr lang="da-DK" sz="1000" dirty="0"/>
              <a:t>Hvis mistanken vurderes utilstrækkelig, informer da om den </a:t>
            </a:r>
            <a:r>
              <a:rPr lang="da-DK" sz="1000" dirty="0">
                <a:hlinkClick r:id="rId3" action="ppaction://hlinksldjump"/>
              </a:rPr>
              <a:t>skærpede underretningspligt</a:t>
            </a:r>
            <a:r>
              <a:rPr lang="da-DK" sz="1000" dirty="0"/>
              <a:t>, såfremt mistanken kommer fra en medarbejder. Kommer mistanken fra andre, informer da dem om deres muligheder for selv gå videre med mistanken</a:t>
            </a:r>
          </a:p>
        </p:txBody>
      </p:sp>
      <p:cxnSp>
        <p:nvCxnSpPr>
          <p:cNvPr id="37" name="Lige pilforbindelse 36"/>
          <p:cNvCxnSpPr>
            <a:stCxn id="27" idx="1"/>
            <a:endCxn id="33" idx="3"/>
          </p:cNvCxnSpPr>
          <p:nvPr/>
        </p:nvCxnSpPr>
        <p:spPr>
          <a:xfrm flipH="1">
            <a:off x="2766626" y="2097626"/>
            <a:ext cx="510853" cy="384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Pil ned 37"/>
          <p:cNvSpPr/>
          <p:nvPr/>
        </p:nvSpPr>
        <p:spPr>
          <a:xfrm>
            <a:off x="4626258" y="3859723"/>
            <a:ext cx="98581" cy="313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Venstrepil 38"/>
          <p:cNvSpPr/>
          <p:nvPr/>
        </p:nvSpPr>
        <p:spPr>
          <a:xfrm rot="10800000">
            <a:off x="6203408" y="3255349"/>
            <a:ext cx="354474" cy="1405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Pil ned 39"/>
          <p:cNvSpPr/>
          <p:nvPr/>
        </p:nvSpPr>
        <p:spPr>
          <a:xfrm>
            <a:off x="4626258" y="2416125"/>
            <a:ext cx="110750" cy="3136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Venstrepil 17"/>
          <p:cNvSpPr/>
          <p:nvPr/>
        </p:nvSpPr>
        <p:spPr>
          <a:xfrm rot="18870082">
            <a:off x="6192990" y="4123021"/>
            <a:ext cx="375310" cy="1831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Nedadgående pil 18"/>
          <p:cNvSpPr/>
          <p:nvPr/>
        </p:nvSpPr>
        <p:spPr>
          <a:xfrm>
            <a:off x="4627984" y="4952489"/>
            <a:ext cx="96855" cy="249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Højrepil 19"/>
          <p:cNvSpPr/>
          <p:nvPr/>
        </p:nvSpPr>
        <p:spPr>
          <a:xfrm>
            <a:off x="6203408" y="4553612"/>
            <a:ext cx="354474" cy="99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ekstfelt 20"/>
          <p:cNvSpPr txBox="1"/>
          <p:nvPr/>
        </p:nvSpPr>
        <p:spPr>
          <a:xfrm>
            <a:off x="894418" y="3483585"/>
            <a:ext cx="1872208" cy="1323439"/>
          </a:xfrm>
          <a:prstGeom prst="rect">
            <a:avLst/>
          </a:prstGeom>
          <a:solidFill>
            <a:srgbClr val="FF0000"/>
          </a:solidFill>
        </p:spPr>
        <p:txBody>
          <a:bodyPr wrap="square" rtlCol="0">
            <a:spAutoFit/>
          </a:bodyPr>
          <a:lstStyle/>
          <a:p>
            <a:r>
              <a:rPr lang="da-DK" sz="1000" dirty="0"/>
              <a:t>Er din leder/personaleafdelingen uenig i at informationen er tilstrækkelig til en underretning, vær da opmærksom på at den </a:t>
            </a:r>
            <a:r>
              <a:rPr lang="da-DK" sz="1000" dirty="0">
                <a:hlinkClick r:id="rId3" action="ppaction://hlinksldjump"/>
              </a:rPr>
              <a:t>skærpede underretningspligt </a:t>
            </a:r>
            <a:r>
              <a:rPr lang="da-DK" sz="1000" dirty="0"/>
              <a:t>også gælder for dig i denne situation</a:t>
            </a:r>
          </a:p>
        </p:txBody>
      </p:sp>
      <p:cxnSp>
        <p:nvCxnSpPr>
          <p:cNvPr id="23" name="Lige pilforbindelse 22"/>
          <p:cNvCxnSpPr>
            <a:stCxn id="28" idx="1"/>
            <a:endCxn id="21" idx="3"/>
          </p:cNvCxnSpPr>
          <p:nvPr/>
        </p:nvCxnSpPr>
        <p:spPr>
          <a:xfrm flipH="1">
            <a:off x="2766626" y="3325620"/>
            <a:ext cx="510851" cy="819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kstfelt 23"/>
          <p:cNvSpPr txBox="1"/>
          <p:nvPr/>
        </p:nvSpPr>
        <p:spPr>
          <a:xfrm>
            <a:off x="3277477" y="5373216"/>
            <a:ext cx="2808311" cy="553998"/>
          </a:xfrm>
          <a:prstGeom prst="rect">
            <a:avLst/>
          </a:prstGeom>
          <a:solidFill>
            <a:schemeClr val="tx2">
              <a:lumMod val="60000"/>
              <a:lumOff val="40000"/>
            </a:schemeClr>
          </a:solidFill>
        </p:spPr>
        <p:txBody>
          <a:bodyPr wrap="square" rtlCol="0">
            <a:spAutoFit/>
          </a:bodyPr>
          <a:lstStyle/>
          <a:p>
            <a:r>
              <a:rPr lang="da-DK" sz="1000" dirty="0">
                <a:solidFill>
                  <a:schemeClr val="bg1"/>
                </a:solidFill>
              </a:rPr>
              <a:t>Sørg for at iværksætte det opfølgende arbejde med barnet/børnene, så det/de kan bevare en tryg base i din institution fremadrettet</a:t>
            </a:r>
          </a:p>
        </p:txBody>
      </p:sp>
    </p:spTree>
    <p:extLst>
      <p:ext uri="{BB962C8B-B14F-4D97-AF65-F5344CB8AC3E}">
        <p14:creationId xmlns:p14="http://schemas.microsoft.com/office/powerpoint/2010/main" val="1481599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2509114" y="1196751"/>
            <a:ext cx="4151117" cy="9361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2000" b="1" dirty="0">
                <a:effectLst>
                  <a:outerShdw blurRad="38100" dist="38100" dir="2700000" algn="tl">
                    <a:srgbClr val="000000">
                      <a:alpha val="43137"/>
                    </a:srgbClr>
                  </a:outerShdw>
                </a:effectLst>
              </a:rPr>
              <a:t>Den mistænkte: er en voksen (15+ år) i barnets netværk/andet bekendtskab (ikke forældre eller ansat)</a:t>
            </a:r>
            <a:br>
              <a:rPr lang="da-DK" sz="2000" b="1" dirty="0">
                <a:effectLst>
                  <a:outerShdw blurRad="38100" dist="38100" dir="2700000" algn="tl">
                    <a:srgbClr val="000000">
                      <a:alpha val="43137"/>
                    </a:srgbClr>
                  </a:outerShdw>
                </a:effectLst>
              </a:rPr>
            </a:br>
            <a:r>
              <a:rPr lang="da-DK" sz="2000" b="1" dirty="0">
                <a:effectLst>
                  <a:outerShdw blurRad="38100" dist="38100" dir="2700000" algn="tl">
                    <a:srgbClr val="000000">
                      <a:alpha val="43137"/>
                    </a:srgbClr>
                  </a:outerShdw>
                </a:effectLst>
              </a:rPr>
              <a:t>Fagrolle: Frontpersonale</a:t>
            </a:r>
          </a:p>
        </p:txBody>
      </p:sp>
      <p:sp>
        <p:nvSpPr>
          <p:cNvPr id="7" name="Rutediagram: Proces 6"/>
          <p:cNvSpPr/>
          <p:nvPr/>
        </p:nvSpPr>
        <p:spPr>
          <a:xfrm>
            <a:off x="1666071" y="1279052"/>
            <a:ext cx="720080"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effectLst>
                  <a:outerShdw blurRad="38100" dist="38100" dir="2700000" algn="tl">
                    <a:srgbClr val="000000">
                      <a:alpha val="43137"/>
                    </a:srgbClr>
                  </a:outerShdw>
                </a:effectLst>
              </a:rPr>
              <a:t>Hvis mistanken rejses af dig</a:t>
            </a:r>
          </a:p>
        </p:txBody>
      </p:sp>
      <p:sp>
        <p:nvSpPr>
          <p:cNvPr id="8" name="Rutediagram: Proces 7"/>
          <p:cNvSpPr/>
          <p:nvPr/>
        </p:nvSpPr>
        <p:spPr>
          <a:xfrm>
            <a:off x="6732240" y="1279052"/>
            <a:ext cx="720080"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effectLst>
                  <a:outerShdw blurRad="38100" dist="38100" dir="2700000" algn="tl">
                    <a:srgbClr val="000000">
                      <a:alpha val="43137"/>
                    </a:srgbClr>
                  </a:outerShdw>
                </a:effectLst>
              </a:rPr>
              <a:t>Hvis mistanken rejses af andre</a:t>
            </a:r>
          </a:p>
        </p:txBody>
      </p:sp>
      <p:sp>
        <p:nvSpPr>
          <p:cNvPr id="9" name="Rutediagram: Proces 8"/>
          <p:cNvSpPr/>
          <p:nvPr/>
        </p:nvSpPr>
        <p:spPr>
          <a:xfrm>
            <a:off x="1306031" y="2297455"/>
            <a:ext cx="1440160" cy="6480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Vis omsorg for barnet og lyt til det. Anvend teknikkerne fra den ”</a:t>
            </a:r>
            <a:r>
              <a:rPr lang="da-DK" sz="800" dirty="0">
                <a:hlinkClick r:id="rId2" action="ppaction://hlinksldjump"/>
              </a:rPr>
              <a:t>aktivt lyttende samtale</a:t>
            </a:r>
            <a:r>
              <a:rPr lang="da-DK" sz="800" dirty="0"/>
              <a:t>”</a:t>
            </a:r>
          </a:p>
        </p:txBody>
      </p:sp>
      <p:sp>
        <p:nvSpPr>
          <p:cNvPr id="10" name="Rutediagram: Proces 9"/>
          <p:cNvSpPr/>
          <p:nvPr/>
        </p:nvSpPr>
        <p:spPr>
          <a:xfrm>
            <a:off x="6372200" y="2297454"/>
            <a:ext cx="1440160" cy="6480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Vis omsorg for vedkommende og lyt til mistanken. Anvend teknikkerne fra den ”</a:t>
            </a:r>
            <a:r>
              <a:rPr lang="da-DK" sz="800" dirty="0">
                <a:hlinkClick r:id="rId2" action="ppaction://hlinksldjump"/>
              </a:rPr>
              <a:t>aktivt lyttende samtale</a:t>
            </a:r>
            <a:r>
              <a:rPr lang="da-DK" sz="800" dirty="0"/>
              <a:t>”</a:t>
            </a:r>
          </a:p>
        </p:txBody>
      </p:sp>
      <p:sp>
        <p:nvSpPr>
          <p:cNvPr id="11" name="Rutediagram: Proces 10"/>
          <p:cNvSpPr/>
          <p:nvPr/>
        </p:nvSpPr>
        <p:spPr>
          <a:xfrm>
            <a:off x="6651993" y="3241490"/>
            <a:ext cx="869623" cy="8050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Bed vedkommende om at nedskrive tegn, hændelse og evt. samtaler med barnet</a:t>
            </a:r>
          </a:p>
        </p:txBody>
      </p:sp>
      <p:sp>
        <p:nvSpPr>
          <p:cNvPr id="12" name="Rutediagram: Proces 11"/>
          <p:cNvSpPr/>
          <p:nvPr/>
        </p:nvSpPr>
        <p:spPr>
          <a:xfrm>
            <a:off x="1635594" y="3280159"/>
            <a:ext cx="781034" cy="7929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Nedskriv tegn, hændelser og evt. samtaler med barnet</a:t>
            </a:r>
          </a:p>
        </p:txBody>
      </p:sp>
      <p:sp>
        <p:nvSpPr>
          <p:cNvPr id="13" name="Rutediagram: Proces 12"/>
          <p:cNvSpPr/>
          <p:nvPr/>
        </p:nvSpPr>
        <p:spPr>
          <a:xfrm>
            <a:off x="1619672" y="4407691"/>
            <a:ext cx="813580" cy="68407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Diskuter din mistanke med en kollega eller leder, der også kender barnet</a:t>
            </a:r>
          </a:p>
        </p:txBody>
      </p:sp>
      <p:sp>
        <p:nvSpPr>
          <p:cNvPr id="14" name="Rutediagram: Proces 13"/>
          <p:cNvSpPr/>
          <p:nvPr/>
        </p:nvSpPr>
        <p:spPr>
          <a:xfrm>
            <a:off x="6696287" y="4342526"/>
            <a:ext cx="824186" cy="74924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Diskuter mistanken med en kollega eller leder, der også kender barnet</a:t>
            </a:r>
          </a:p>
        </p:txBody>
      </p:sp>
      <p:sp>
        <p:nvSpPr>
          <p:cNvPr id="15" name="Rutediagram: Proces 14"/>
          <p:cNvSpPr/>
          <p:nvPr/>
        </p:nvSpPr>
        <p:spPr>
          <a:xfrm>
            <a:off x="1687720" y="5430491"/>
            <a:ext cx="648072"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Orienter din nærmeste leder</a:t>
            </a:r>
          </a:p>
        </p:txBody>
      </p:sp>
      <p:sp>
        <p:nvSpPr>
          <p:cNvPr id="16" name="Rutediagram: Proces 15"/>
          <p:cNvSpPr/>
          <p:nvPr/>
        </p:nvSpPr>
        <p:spPr>
          <a:xfrm>
            <a:off x="6762768" y="5430029"/>
            <a:ext cx="648072"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Orienter din nærmeste leder</a:t>
            </a:r>
          </a:p>
        </p:txBody>
      </p:sp>
      <p:sp>
        <p:nvSpPr>
          <p:cNvPr id="17" name="Højrepil 16"/>
          <p:cNvSpPr/>
          <p:nvPr/>
        </p:nvSpPr>
        <p:spPr>
          <a:xfrm rot="12917123">
            <a:off x="5349423" y="5200098"/>
            <a:ext cx="1317915" cy="413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utediagram: Proces 17"/>
          <p:cNvSpPr/>
          <p:nvPr/>
        </p:nvSpPr>
        <p:spPr>
          <a:xfrm>
            <a:off x="4012164" y="4443694"/>
            <a:ext cx="1237523" cy="6480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Lav underretning i samarbejde med din leder. Medsend ikke billeddokumentation</a:t>
            </a:r>
          </a:p>
        </p:txBody>
      </p:sp>
      <p:sp>
        <p:nvSpPr>
          <p:cNvPr id="20" name="Højrepil 19"/>
          <p:cNvSpPr/>
          <p:nvPr/>
        </p:nvSpPr>
        <p:spPr>
          <a:xfrm rot="19752851">
            <a:off x="2522196" y="5200100"/>
            <a:ext cx="1317915" cy="413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utediagram: Proces 20"/>
          <p:cNvSpPr/>
          <p:nvPr/>
        </p:nvSpPr>
        <p:spPr>
          <a:xfrm>
            <a:off x="505809" y="3277015"/>
            <a:ext cx="853042" cy="804151"/>
          </a:xfrm>
          <a:prstGeom prst="flowChartProcess">
            <a:avLst/>
          </a:prstGeom>
          <a:solidFill>
            <a:srgbClr val="FF0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Undlad at tolke i dine beskrivelse(r)</a:t>
            </a:r>
          </a:p>
        </p:txBody>
      </p:sp>
      <p:sp>
        <p:nvSpPr>
          <p:cNvPr id="22" name="Rutediagram: Proces 21"/>
          <p:cNvSpPr/>
          <p:nvPr/>
        </p:nvSpPr>
        <p:spPr>
          <a:xfrm>
            <a:off x="7812360" y="3241490"/>
            <a:ext cx="853042" cy="805071"/>
          </a:xfrm>
          <a:prstGeom prst="flowChartProcess">
            <a:avLst/>
          </a:prstGeom>
          <a:solidFill>
            <a:srgbClr val="FF0000"/>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Husk vedkommende på ikke at tolke i sine beskrivelse(r)</a:t>
            </a:r>
          </a:p>
        </p:txBody>
      </p:sp>
      <p:sp>
        <p:nvSpPr>
          <p:cNvPr id="23" name="Rutediagram: Proces 22"/>
          <p:cNvSpPr/>
          <p:nvPr/>
        </p:nvSpPr>
        <p:spPr>
          <a:xfrm>
            <a:off x="263587" y="4407691"/>
            <a:ext cx="1080120" cy="684077"/>
          </a:xfrm>
          <a:prstGeom prst="flowChartProcess">
            <a:avLst/>
          </a:prstGeom>
          <a:solidFill>
            <a:srgbClr val="FF0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Tal </a:t>
            </a:r>
            <a:r>
              <a:rPr lang="da-DK" sz="800" u="sng" dirty="0"/>
              <a:t>ikke</a:t>
            </a:r>
            <a:r>
              <a:rPr lang="da-DK" sz="800" dirty="0"/>
              <a:t> med udenforstående omkring din mistanke!</a:t>
            </a:r>
          </a:p>
        </p:txBody>
      </p:sp>
      <p:sp>
        <p:nvSpPr>
          <p:cNvPr id="24" name="Rutediagram: Proces 23"/>
          <p:cNvSpPr/>
          <p:nvPr/>
        </p:nvSpPr>
        <p:spPr>
          <a:xfrm>
            <a:off x="7812360" y="4342527"/>
            <a:ext cx="880116" cy="749242"/>
          </a:xfrm>
          <a:prstGeom prst="flowChartProcess">
            <a:avLst/>
          </a:prstGeom>
          <a:solidFill>
            <a:srgbClr val="FF0000"/>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Tal </a:t>
            </a:r>
            <a:r>
              <a:rPr lang="da-DK" sz="800" u="sng" dirty="0"/>
              <a:t>ikke</a:t>
            </a:r>
            <a:r>
              <a:rPr lang="da-DK" sz="800" dirty="0"/>
              <a:t> med udenforstående omkring mistanken!</a:t>
            </a:r>
          </a:p>
        </p:txBody>
      </p:sp>
      <p:sp>
        <p:nvSpPr>
          <p:cNvPr id="25" name="Pil ned 24"/>
          <p:cNvSpPr/>
          <p:nvPr/>
        </p:nvSpPr>
        <p:spPr>
          <a:xfrm flipH="1">
            <a:off x="1835695" y="2064538"/>
            <a:ext cx="360040" cy="205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Pil ned 25"/>
          <p:cNvSpPr/>
          <p:nvPr/>
        </p:nvSpPr>
        <p:spPr>
          <a:xfrm flipH="1">
            <a:off x="1835695" y="3009266"/>
            <a:ext cx="360040" cy="205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Pil ned 26"/>
          <p:cNvSpPr/>
          <p:nvPr/>
        </p:nvSpPr>
        <p:spPr>
          <a:xfrm flipH="1">
            <a:off x="1835695" y="4140744"/>
            <a:ext cx="360040" cy="205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Pil ned 27"/>
          <p:cNvSpPr/>
          <p:nvPr/>
        </p:nvSpPr>
        <p:spPr>
          <a:xfrm flipH="1">
            <a:off x="1835695" y="5181682"/>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Pil ned 28"/>
          <p:cNvSpPr/>
          <p:nvPr/>
        </p:nvSpPr>
        <p:spPr>
          <a:xfrm flipH="1">
            <a:off x="6889176" y="2039583"/>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Pil ned 29"/>
          <p:cNvSpPr/>
          <p:nvPr/>
        </p:nvSpPr>
        <p:spPr>
          <a:xfrm flipH="1">
            <a:off x="6889176" y="2983748"/>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Pil ned 30"/>
          <p:cNvSpPr/>
          <p:nvPr/>
        </p:nvSpPr>
        <p:spPr>
          <a:xfrm flipH="1">
            <a:off x="6889176" y="4081166"/>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Pil ned 31"/>
          <p:cNvSpPr/>
          <p:nvPr/>
        </p:nvSpPr>
        <p:spPr>
          <a:xfrm flipH="1">
            <a:off x="6889176" y="5154431"/>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36" name="Lige pilforbindelse 35"/>
          <p:cNvCxnSpPr/>
          <p:nvPr/>
        </p:nvCxnSpPr>
        <p:spPr>
          <a:xfrm flipH="1" flipV="1">
            <a:off x="1403648" y="3676609"/>
            <a:ext cx="216024" cy="9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Lige pilforbindelse 38"/>
          <p:cNvCxnSpPr/>
          <p:nvPr/>
        </p:nvCxnSpPr>
        <p:spPr>
          <a:xfrm flipH="1">
            <a:off x="1405674" y="4767731"/>
            <a:ext cx="16795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Lige pilforbindelse 44"/>
          <p:cNvCxnSpPr/>
          <p:nvPr/>
        </p:nvCxnSpPr>
        <p:spPr>
          <a:xfrm flipV="1">
            <a:off x="7546795" y="3644025"/>
            <a:ext cx="21873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Lige pilforbindelse 46"/>
          <p:cNvCxnSpPr>
            <a:stCxn id="14" idx="3"/>
          </p:cNvCxnSpPr>
          <p:nvPr/>
        </p:nvCxnSpPr>
        <p:spPr>
          <a:xfrm>
            <a:off x="7520473" y="4717147"/>
            <a:ext cx="2450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Lige pilforbindelse 51"/>
          <p:cNvCxnSpPr/>
          <p:nvPr/>
        </p:nvCxnSpPr>
        <p:spPr>
          <a:xfrm>
            <a:off x="4630925" y="5181682"/>
            <a:ext cx="0" cy="198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utediagram: Proces 54"/>
          <p:cNvSpPr/>
          <p:nvPr/>
        </p:nvSpPr>
        <p:spPr>
          <a:xfrm>
            <a:off x="4012164" y="3448005"/>
            <a:ext cx="1237523" cy="684072"/>
          </a:xfrm>
          <a:prstGeom prst="flowChartProcess">
            <a:avLst/>
          </a:prstGeom>
          <a:solidFill>
            <a:srgbClr val="FF0000"/>
          </a:solidFill>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effectLst>
                  <a:outerShdw blurRad="38100" dist="38100" dir="2700000" algn="tl">
                    <a:srgbClr val="000000">
                      <a:alpha val="43137"/>
                    </a:srgbClr>
                  </a:outerShdw>
                </a:effectLst>
              </a:rPr>
              <a:t>Bemærk! </a:t>
            </a:r>
            <a:r>
              <a:rPr lang="da-DK" sz="800" dirty="0">
                <a:effectLst>
                  <a:outerShdw blurRad="38100" dist="38100" dir="2700000" algn="tl">
                    <a:srgbClr val="000000">
                      <a:alpha val="43137"/>
                    </a:srgbClr>
                  </a:outerShdw>
                </a:effectLst>
                <a:hlinkClick r:id="rId3" action="ppaction://hlinksldjump"/>
              </a:rPr>
              <a:t>Skærpet underretningspligt </a:t>
            </a:r>
            <a:r>
              <a:rPr lang="da-DK" sz="800" dirty="0">
                <a:effectLst>
                  <a:outerShdw blurRad="38100" dist="38100" dir="2700000" algn="tl">
                    <a:srgbClr val="000000">
                      <a:alpha val="43137"/>
                    </a:srgbClr>
                  </a:outerShdw>
                </a:effectLst>
              </a:rPr>
              <a:t>gør sig gældende</a:t>
            </a:r>
          </a:p>
        </p:txBody>
      </p:sp>
      <p:sp>
        <p:nvSpPr>
          <p:cNvPr id="35" name="Tekstfelt 34"/>
          <p:cNvSpPr txBox="1"/>
          <p:nvPr/>
        </p:nvSpPr>
        <p:spPr>
          <a:xfrm>
            <a:off x="4067944" y="5407074"/>
            <a:ext cx="1181743" cy="830997"/>
          </a:xfrm>
          <a:prstGeom prst="rect">
            <a:avLst/>
          </a:prstGeom>
          <a:solidFill>
            <a:srgbClr val="FF0000"/>
          </a:solidFill>
          <a:effectLst>
            <a:softEdge rad="63500"/>
          </a:effectLst>
        </p:spPr>
        <p:txBody>
          <a:bodyPr wrap="square" rtlCol="0">
            <a:spAutoFit/>
          </a:bodyPr>
          <a:lstStyle/>
          <a:p>
            <a:r>
              <a:rPr lang="da-DK" sz="800" dirty="0">
                <a:solidFill>
                  <a:schemeClr val="bg1"/>
                </a:solidFill>
                <a:effectLst>
                  <a:outerShdw blurRad="38100" dist="38100" dir="2700000" algn="tl">
                    <a:srgbClr val="000000">
                      <a:alpha val="43137"/>
                    </a:srgbClr>
                  </a:outerShdw>
                </a:effectLst>
              </a:rPr>
              <a:t>Er betingelserne for afværgepligten efter </a:t>
            </a:r>
            <a:r>
              <a:rPr lang="da-DK" sz="800" dirty="0">
                <a:solidFill>
                  <a:schemeClr val="bg1"/>
                </a:solidFill>
                <a:effectLst>
                  <a:outerShdw blurRad="38100" dist="38100" dir="2700000" algn="tl">
                    <a:srgbClr val="000000">
                      <a:alpha val="43137"/>
                    </a:srgbClr>
                  </a:outerShdw>
                </a:effectLst>
                <a:hlinkClick r:id="rId3" action="ppaction://hlinksldjump"/>
              </a:rPr>
              <a:t>straffelovens § 142 </a:t>
            </a:r>
            <a:r>
              <a:rPr lang="da-DK" sz="800" dirty="0">
                <a:solidFill>
                  <a:schemeClr val="bg1"/>
                </a:solidFill>
                <a:effectLst>
                  <a:outerShdw blurRad="38100" dist="38100" dir="2700000" algn="tl">
                    <a:srgbClr val="000000">
                      <a:alpha val="43137"/>
                    </a:srgbClr>
                  </a:outerShdw>
                </a:effectLst>
              </a:rPr>
              <a:t>opfyldt, laves politianmeldelse i stedet for underretning</a:t>
            </a:r>
          </a:p>
        </p:txBody>
      </p:sp>
      <p:cxnSp>
        <p:nvCxnSpPr>
          <p:cNvPr id="37" name="Lige pilforbindelse 36"/>
          <p:cNvCxnSpPr/>
          <p:nvPr/>
        </p:nvCxnSpPr>
        <p:spPr>
          <a:xfrm flipH="1" flipV="1">
            <a:off x="4618315" y="4159329"/>
            <a:ext cx="12610" cy="194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180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3792" y="692696"/>
            <a:ext cx="7774631" cy="650149"/>
          </a:xfrm>
        </p:spPr>
        <p:txBody>
          <a:bodyPr/>
          <a:lstStyle/>
          <a:p>
            <a:r>
              <a:rPr lang="da-DK" sz="1800" b="1" dirty="0">
                <a:effectLst>
                  <a:outerShdw blurRad="38100" dist="38100" dir="2700000" algn="tl">
                    <a:srgbClr val="000000">
                      <a:alpha val="43137"/>
                    </a:srgbClr>
                  </a:outerShdw>
                </a:effectLst>
              </a:rPr>
              <a:t>Den mistænkte: er en voksen (15+ år) i barnets netværk/andet bekendtskab (ikke forældre eller ansat)</a:t>
            </a:r>
            <a:br>
              <a:rPr lang="da-DK" sz="1800" b="1" dirty="0">
                <a:effectLst>
                  <a:outerShdw blurRad="38100" dist="38100" dir="2700000" algn="tl">
                    <a:srgbClr val="000000">
                      <a:alpha val="43137"/>
                    </a:srgbClr>
                  </a:outerShdw>
                </a:effectLst>
              </a:rPr>
            </a:br>
            <a:r>
              <a:rPr lang="da-DK" sz="1800" b="1" dirty="0">
                <a:effectLst>
                  <a:outerShdw blurRad="38100" dist="38100" dir="2700000" algn="tl">
                    <a:srgbClr val="000000">
                      <a:alpha val="43137"/>
                    </a:srgbClr>
                  </a:outerShdw>
                </a:effectLst>
              </a:rPr>
              <a:t>Fagrolle: Leder</a:t>
            </a:r>
            <a:br>
              <a:rPr lang="da-DK" b="1" dirty="0">
                <a:effectLst>
                  <a:outerShdw blurRad="38100" dist="38100" dir="2700000" algn="tl">
                    <a:srgbClr val="000000">
                      <a:alpha val="43137"/>
                    </a:srgbClr>
                  </a:outerShdw>
                </a:effectLst>
              </a:rPr>
            </a:br>
            <a:endParaRPr lang="da-DK" dirty="0"/>
          </a:p>
        </p:txBody>
      </p:sp>
      <p:sp>
        <p:nvSpPr>
          <p:cNvPr id="3" name="Tekstfelt 2"/>
          <p:cNvSpPr txBox="1"/>
          <p:nvPr/>
        </p:nvSpPr>
        <p:spPr>
          <a:xfrm>
            <a:off x="3420025" y="1898984"/>
            <a:ext cx="2232248" cy="415498"/>
          </a:xfrm>
          <a:prstGeom prst="rect">
            <a:avLst/>
          </a:prstGeom>
          <a:solidFill>
            <a:schemeClr val="accent3"/>
          </a:solidFill>
        </p:spPr>
        <p:txBody>
          <a:bodyPr wrap="square" rtlCol="0">
            <a:spAutoFit/>
          </a:bodyPr>
          <a:lstStyle/>
          <a:p>
            <a:r>
              <a:rPr lang="da-DK" sz="1050" dirty="0">
                <a:effectLst>
                  <a:outerShdw blurRad="38100" dist="38100" dir="2700000" algn="tl">
                    <a:srgbClr val="000000">
                      <a:alpha val="43137"/>
                    </a:srgbClr>
                  </a:outerShdw>
                </a:effectLst>
              </a:rPr>
              <a:t>Vurder om mistanken er tilstrækkelig til at lave en underretning. </a:t>
            </a:r>
          </a:p>
        </p:txBody>
      </p:sp>
      <p:sp>
        <p:nvSpPr>
          <p:cNvPr id="4" name="Tekstfelt 3"/>
          <p:cNvSpPr txBox="1"/>
          <p:nvPr/>
        </p:nvSpPr>
        <p:spPr>
          <a:xfrm>
            <a:off x="6585638" y="2691268"/>
            <a:ext cx="1895540" cy="1169551"/>
          </a:xfrm>
          <a:prstGeom prst="rect">
            <a:avLst/>
          </a:prstGeom>
          <a:solidFill>
            <a:schemeClr val="tx2">
              <a:lumMod val="60000"/>
              <a:lumOff val="40000"/>
            </a:schemeClr>
          </a:solidFill>
        </p:spPr>
        <p:txBody>
          <a:bodyPr wrap="square" rtlCol="0">
            <a:spAutoFit/>
          </a:bodyPr>
          <a:lstStyle/>
          <a:p>
            <a:r>
              <a:rPr lang="da-DK" sz="1000" dirty="0">
                <a:solidFill>
                  <a:schemeClr val="bg1"/>
                </a:solidFill>
              </a:rPr>
              <a:t>Informer din medarbejder om </a:t>
            </a:r>
            <a:r>
              <a:rPr lang="da-DK" sz="1000" dirty="0">
                <a:solidFill>
                  <a:schemeClr val="bg1"/>
                </a:solidFill>
                <a:hlinkClick r:id="rId2" action="ppaction://hlinksldjump"/>
              </a:rPr>
              <a:t>skærpet underretningspligt </a:t>
            </a:r>
            <a:r>
              <a:rPr lang="da-DK" sz="1000" dirty="0">
                <a:solidFill>
                  <a:schemeClr val="bg1"/>
                </a:solidFill>
              </a:rPr>
              <a:t>og betydningen af denne i.f.t. underretning. Kommer mistanken fra andre, informer da dem om deres muligheder for selv gå videre med mistanken</a:t>
            </a:r>
          </a:p>
        </p:txBody>
      </p:sp>
      <p:sp>
        <p:nvSpPr>
          <p:cNvPr id="5" name="Tekstfelt 4"/>
          <p:cNvSpPr txBox="1"/>
          <p:nvPr/>
        </p:nvSpPr>
        <p:spPr>
          <a:xfrm>
            <a:off x="6590163" y="4238860"/>
            <a:ext cx="1895540" cy="1015663"/>
          </a:xfrm>
          <a:prstGeom prst="rect">
            <a:avLst/>
          </a:prstGeom>
          <a:solidFill>
            <a:schemeClr val="tx2">
              <a:lumMod val="60000"/>
              <a:lumOff val="40000"/>
            </a:schemeClr>
          </a:solidFill>
        </p:spPr>
        <p:txBody>
          <a:bodyPr wrap="square" rtlCol="0">
            <a:spAutoFit/>
          </a:bodyPr>
          <a:lstStyle/>
          <a:p>
            <a:r>
              <a:rPr lang="da-DK" sz="1000" dirty="0">
                <a:solidFill>
                  <a:schemeClr val="bg1"/>
                </a:solidFill>
              </a:rPr>
              <a:t>Sørg for at der rettes en skærpet opmærksomhed på pågældende barns adfærd og trivsel over det næste stykke tid, for at sikre at der </a:t>
            </a:r>
            <a:r>
              <a:rPr lang="da-DK" sz="1000" u="sng" dirty="0">
                <a:solidFill>
                  <a:schemeClr val="bg1"/>
                </a:solidFill>
              </a:rPr>
              <a:t>ikke</a:t>
            </a:r>
            <a:r>
              <a:rPr lang="da-DK" sz="1000" dirty="0">
                <a:solidFill>
                  <a:schemeClr val="bg1"/>
                </a:solidFill>
              </a:rPr>
              <a:t> er hold i mistanken om overgreb! </a:t>
            </a:r>
          </a:p>
        </p:txBody>
      </p:sp>
      <p:sp>
        <p:nvSpPr>
          <p:cNvPr id="6" name="Tekstfelt 5"/>
          <p:cNvSpPr txBox="1"/>
          <p:nvPr/>
        </p:nvSpPr>
        <p:spPr>
          <a:xfrm>
            <a:off x="3422762" y="3425827"/>
            <a:ext cx="2232248" cy="861774"/>
          </a:xfrm>
          <a:prstGeom prst="rect">
            <a:avLst/>
          </a:prstGeom>
          <a:solidFill>
            <a:schemeClr val="tx2">
              <a:lumMod val="60000"/>
              <a:lumOff val="40000"/>
            </a:schemeClr>
          </a:solidFill>
        </p:spPr>
        <p:txBody>
          <a:bodyPr wrap="square" rtlCol="0">
            <a:spAutoFit/>
          </a:bodyPr>
          <a:lstStyle/>
          <a:p>
            <a:r>
              <a:rPr lang="da-DK" sz="1000" dirty="0">
                <a:solidFill>
                  <a:schemeClr val="bg1"/>
                </a:solidFill>
              </a:rPr>
              <a:t>Orientér dig i beredskabsplanen, kontakt lokal ressourceperson eller socialafdelingen, for at afklare om mistanken er tilstrækkelig til en underretning/politianmeldelse</a:t>
            </a:r>
          </a:p>
        </p:txBody>
      </p:sp>
      <p:sp>
        <p:nvSpPr>
          <p:cNvPr id="7" name="Tekstfelt 6"/>
          <p:cNvSpPr txBox="1"/>
          <p:nvPr/>
        </p:nvSpPr>
        <p:spPr>
          <a:xfrm>
            <a:off x="6585638" y="1850169"/>
            <a:ext cx="1895540" cy="461665"/>
          </a:xfrm>
          <a:prstGeom prst="rect">
            <a:avLst/>
          </a:prstGeom>
          <a:solidFill>
            <a:srgbClr val="FF0000"/>
          </a:solidFill>
        </p:spPr>
        <p:txBody>
          <a:bodyPr wrap="square" rtlCol="0">
            <a:spAutoFit/>
          </a:bodyPr>
          <a:lstStyle/>
          <a:p>
            <a:r>
              <a:rPr lang="da-DK" sz="1200" dirty="0"/>
              <a:t>Hvis du er sikker på at det ikke er tilstrækkeligt</a:t>
            </a:r>
          </a:p>
        </p:txBody>
      </p:sp>
      <p:sp>
        <p:nvSpPr>
          <p:cNvPr id="8" name="Tekstfelt 7"/>
          <p:cNvSpPr txBox="1"/>
          <p:nvPr/>
        </p:nvSpPr>
        <p:spPr>
          <a:xfrm>
            <a:off x="3422762" y="2693184"/>
            <a:ext cx="2232248" cy="461665"/>
          </a:xfrm>
          <a:prstGeom prst="rect">
            <a:avLst/>
          </a:prstGeom>
          <a:solidFill>
            <a:srgbClr val="FF0000"/>
          </a:solidFill>
        </p:spPr>
        <p:txBody>
          <a:bodyPr wrap="square" rtlCol="0">
            <a:spAutoFit/>
          </a:bodyPr>
          <a:lstStyle/>
          <a:p>
            <a:r>
              <a:rPr lang="da-DK" sz="1200" dirty="0"/>
              <a:t>Hvis du er i tvivl om det er tilstrækkeligt</a:t>
            </a:r>
          </a:p>
        </p:txBody>
      </p:sp>
      <p:sp>
        <p:nvSpPr>
          <p:cNvPr id="9" name="Tekstfelt 8"/>
          <p:cNvSpPr txBox="1"/>
          <p:nvPr/>
        </p:nvSpPr>
        <p:spPr>
          <a:xfrm>
            <a:off x="706174" y="1848253"/>
            <a:ext cx="1825544" cy="461665"/>
          </a:xfrm>
          <a:prstGeom prst="rect">
            <a:avLst/>
          </a:prstGeom>
          <a:solidFill>
            <a:srgbClr val="FF0000"/>
          </a:solidFill>
        </p:spPr>
        <p:txBody>
          <a:bodyPr wrap="square" rtlCol="0">
            <a:spAutoFit/>
          </a:bodyPr>
          <a:lstStyle/>
          <a:p>
            <a:r>
              <a:rPr lang="da-DK" sz="1200" dirty="0"/>
              <a:t>Hvis du er sikker på at det er tilstrækkeligt</a:t>
            </a:r>
          </a:p>
        </p:txBody>
      </p:sp>
      <p:cxnSp>
        <p:nvCxnSpPr>
          <p:cNvPr id="10" name="Lige pilforbindelse 9"/>
          <p:cNvCxnSpPr/>
          <p:nvPr/>
        </p:nvCxnSpPr>
        <p:spPr>
          <a:xfrm flipH="1">
            <a:off x="2843960" y="2099774"/>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Lige pilforbindelse 10"/>
          <p:cNvCxnSpPr/>
          <p:nvPr/>
        </p:nvCxnSpPr>
        <p:spPr>
          <a:xfrm>
            <a:off x="5940304" y="2113921"/>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Pil ned 14"/>
          <p:cNvSpPr/>
          <p:nvPr/>
        </p:nvSpPr>
        <p:spPr>
          <a:xfrm>
            <a:off x="4469516" y="4345111"/>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il ned 15"/>
          <p:cNvSpPr/>
          <p:nvPr/>
        </p:nvSpPr>
        <p:spPr>
          <a:xfrm>
            <a:off x="7478465" y="3978528"/>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kstfelt 13"/>
          <p:cNvSpPr txBox="1"/>
          <p:nvPr/>
        </p:nvSpPr>
        <p:spPr>
          <a:xfrm>
            <a:off x="3420025" y="4546637"/>
            <a:ext cx="2232248" cy="400110"/>
          </a:xfrm>
          <a:prstGeom prst="rect">
            <a:avLst/>
          </a:prstGeom>
          <a:solidFill>
            <a:schemeClr val="tx2">
              <a:lumMod val="60000"/>
              <a:lumOff val="40000"/>
            </a:schemeClr>
          </a:solidFill>
        </p:spPr>
        <p:txBody>
          <a:bodyPr wrap="square" rtlCol="0">
            <a:spAutoFit/>
          </a:bodyPr>
          <a:lstStyle/>
          <a:p>
            <a:r>
              <a:rPr lang="da-DK" sz="1000" dirty="0">
                <a:solidFill>
                  <a:schemeClr val="bg1"/>
                </a:solidFill>
              </a:rPr>
              <a:t>Efter afklaring, følg da handleplanen i den relevante sektion</a:t>
            </a:r>
          </a:p>
        </p:txBody>
      </p:sp>
      <p:sp>
        <p:nvSpPr>
          <p:cNvPr id="15" name="Pil ned 20"/>
          <p:cNvSpPr/>
          <p:nvPr/>
        </p:nvSpPr>
        <p:spPr>
          <a:xfrm>
            <a:off x="4500145" y="3218330"/>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ekstfelt 15"/>
          <p:cNvSpPr txBox="1"/>
          <p:nvPr/>
        </p:nvSpPr>
        <p:spPr>
          <a:xfrm>
            <a:off x="706174" y="2693184"/>
            <a:ext cx="1825544" cy="1169551"/>
          </a:xfrm>
          <a:prstGeom prst="rect">
            <a:avLst/>
          </a:prstGeom>
          <a:solidFill>
            <a:schemeClr val="tx2">
              <a:lumMod val="60000"/>
              <a:lumOff val="40000"/>
            </a:schemeClr>
          </a:solidFill>
        </p:spPr>
        <p:txBody>
          <a:bodyPr wrap="square" rtlCol="0">
            <a:spAutoFit/>
          </a:bodyPr>
          <a:lstStyle/>
          <a:p>
            <a:r>
              <a:rPr lang="da-DK" sz="1000" dirty="0">
                <a:solidFill>
                  <a:schemeClr val="bg1"/>
                </a:solidFill>
              </a:rPr>
              <a:t>Informer barnets forældre om mistanken, samt at der laves en underretning på denne mistanke. Udfyld </a:t>
            </a:r>
            <a:r>
              <a:rPr lang="da-DK" sz="1000" dirty="0">
                <a:solidFill>
                  <a:schemeClr val="bg1"/>
                </a:solidFill>
                <a:hlinkClick r:id="rId2" action="ppaction://hlinksldjump"/>
              </a:rPr>
              <a:t>underretningen</a:t>
            </a:r>
            <a:r>
              <a:rPr lang="da-DK" sz="1000" dirty="0">
                <a:solidFill>
                  <a:schemeClr val="bg1"/>
                </a:solidFill>
              </a:rPr>
              <a:t> på barnet. Medsend ikke billeddokumentation</a:t>
            </a:r>
          </a:p>
        </p:txBody>
      </p:sp>
      <p:sp>
        <p:nvSpPr>
          <p:cNvPr id="17" name="Tekstfelt 16"/>
          <p:cNvSpPr txBox="1"/>
          <p:nvPr/>
        </p:nvSpPr>
        <p:spPr>
          <a:xfrm>
            <a:off x="690544" y="4167393"/>
            <a:ext cx="1825544" cy="553998"/>
          </a:xfrm>
          <a:prstGeom prst="rect">
            <a:avLst/>
          </a:prstGeom>
          <a:solidFill>
            <a:schemeClr val="tx2">
              <a:lumMod val="60000"/>
              <a:lumOff val="40000"/>
            </a:schemeClr>
          </a:solidFill>
        </p:spPr>
        <p:txBody>
          <a:bodyPr wrap="square" rtlCol="0">
            <a:spAutoFit/>
          </a:bodyPr>
          <a:lstStyle/>
          <a:p>
            <a:r>
              <a:rPr lang="da-DK" sz="1000" dirty="0">
                <a:solidFill>
                  <a:schemeClr val="bg1"/>
                </a:solidFill>
              </a:rPr>
              <a:t>Sørg for at al dokumentation af og oplysning om mistanken, ikke deles med udenforstående</a:t>
            </a:r>
          </a:p>
        </p:txBody>
      </p:sp>
      <p:sp>
        <p:nvSpPr>
          <p:cNvPr id="18" name="Tekstfelt 17"/>
          <p:cNvSpPr txBox="1"/>
          <p:nvPr/>
        </p:nvSpPr>
        <p:spPr>
          <a:xfrm>
            <a:off x="685070" y="5138929"/>
            <a:ext cx="1825544" cy="1169551"/>
          </a:xfrm>
          <a:prstGeom prst="rect">
            <a:avLst/>
          </a:prstGeom>
          <a:solidFill>
            <a:schemeClr val="tx2">
              <a:lumMod val="60000"/>
              <a:lumOff val="40000"/>
            </a:schemeClr>
          </a:solidFill>
        </p:spPr>
        <p:txBody>
          <a:bodyPr wrap="square" rtlCol="0">
            <a:spAutoFit/>
          </a:bodyPr>
          <a:lstStyle/>
          <a:p>
            <a:r>
              <a:rPr lang="da-DK" sz="1000" dirty="0">
                <a:solidFill>
                  <a:schemeClr val="bg1"/>
                </a:solidFill>
              </a:rPr>
              <a:t>Informer medarbejderen om, at sager om overgreb mod børn kan mørklægges af myndighederne. Denne kan således ikke forvente at få viden om udfaldet af underretningen</a:t>
            </a:r>
          </a:p>
        </p:txBody>
      </p:sp>
      <p:sp>
        <p:nvSpPr>
          <p:cNvPr id="19" name="Pil ned 33"/>
          <p:cNvSpPr/>
          <p:nvPr/>
        </p:nvSpPr>
        <p:spPr>
          <a:xfrm>
            <a:off x="7478465" y="2429543"/>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Pil ned 34"/>
          <p:cNvSpPr/>
          <p:nvPr/>
        </p:nvSpPr>
        <p:spPr>
          <a:xfrm>
            <a:off x="1574391" y="3900588"/>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Pil ned 35"/>
          <p:cNvSpPr/>
          <p:nvPr/>
        </p:nvSpPr>
        <p:spPr>
          <a:xfrm>
            <a:off x="1574391" y="4858152"/>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Pil ned 36"/>
          <p:cNvSpPr/>
          <p:nvPr/>
        </p:nvSpPr>
        <p:spPr>
          <a:xfrm>
            <a:off x="1587540" y="2429543"/>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Pil ned 20"/>
          <p:cNvSpPr/>
          <p:nvPr/>
        </p:nvSpPr>
        <p:spPr>
          <a:xfrm>
            <a:off x="4500145" y="2431825"/>
            <a:ext cx="72008"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25499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1"/>
          <p:cNvSpPr txBox="1">
            <a:spLocks/>
          </p:cNvSpPr>
          <p:nvPr/>
        </p:nvSpPr>
        <p:spPr>
          <a:xfrm>
            <a:off x="2509114" y="1196751"/>
            <a:ext cx="4151117" cy="9361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2000" b="1" dirty="0">
                <a:effectLst>
                  <a:outerShdw blurRad="38100" dist="38100" dir="2700000" algn="tl">
                    <a:srgbClr val="000000">
                      <a:alpha val="43137"/>
                    </a:srgbClr>
                  </a:outerShdw>
                </a:effectLst>
              </a:rPr>
              <a:t>Den mistænkte: er et andet barn under 15 år</a:t>
            </a:r>
            <a:br>
              <a:rPr lang="da-DK" sz="2000" b="1" dirty="0">
                <a:effectLst>
                  <a:outerShdw blurRad="38100" dist="38100" dir="2700000" algn="tl">
                    <a:srgbClr val="000000">
                      <a:alpha val="43137"/>
                    </a:srgbClr>
                  </a:outerShdw>
                </a:effectLst>
              </a:rPr>
            </a:br>
            <a:r>
              <a:rPr lang="da-DK" sz="2000" b="1" dirty="0">
                <a:effectLst>
                  <a:outerShdw blurRad="38100" dist="38100" dir="2700000" algn="tl">
                    <a:srgbClr val="000000">
                      <a:alpha val="43137"/>
                    </a:srgbClr>
                  </a:outerShdw>
                </a:effectLst>
              </a:rPr>
              <a:t>Fagrolle: Frontpersonale</a:t>
            </a:r>
          </a:p>
        </p:txBody>
      </p:sp>
      <p:sp>
        <p:nvSpPr>
          <p:cNvPr id="36" name="Tekstfelt 35"/>
          <p:cNvSpPr txBox="1"/>
          <p:nvPr/>
        </p:nvSpPr>
        <p:spPr>
          <a:xfrm>
            <a:off x="3360536" y="2297454"/>
            <a:ext cx="2448272" cy="1323439"/>
          </a:xfrm>
          <a:prstGeom prst="rect">
            <a:avLst/>
          </a:prstGeom>
          <a:solidFill>
            <a:schemeClr val="bg2">
              <a:lumMod val="75000"/>
            </a:schemeClr>
          </a:solidFill>
        </p:spPr>
        <p:txBody>
          <a:bodyPr wrap="square" rtlCol="0">
            <a:spAutoFit/>
          </a:bodyPr>
          <a:lstStyle/>
          <a:p>
            <a:pPr algn="ctr"/>
            <a:r>
              <a:rPr lang="da-DK" sz="1000" b="1" dirty="0">
                <a:effectLst>
                  <a:outerShdw blurRad="38100" dist="38100" dir="2700000" algn="tl">
                    <a:srgbClr val="000000">
                      <a:alpha val="43137"/>
                    </a:srgbClr>
                  </a:outerShdw>
                </a:effectLst>
              </a:rPr>
              <a:t>OBS!</a:t>
            </a:r>
          </a:p>
          <a:p>
            <a:r>
              <a:rPr lang="da-DK" sz="1000" dirty="0"/>
              <a:t>Overrasker du, eller en anden, børn i en seksuel aktivitet, så spørg ind til, hvorfor de leger denne leg, på en så neutral måde som muligt. Anvend teknikkerne fra ”</a:t>
            </a:r>
            <a:r>
              <a:rPr lang="da-DK" sz="1000" dirty="0">
                <a:hlinkClick r:id="rId2" action="ppaction://hlinksldjump"/>
              </a:rPr>
              <a:t>Den aktivt lyttende samtale</a:t>
            </a:r>
            <a:r>
              <a:rPr lang="da-DK" sz="1000" dirty="0"/>
              <a:t>”, og få spurgt ind til samtlige 4 kategorier fra ”</a:t>
            </a:r>
            <a:r>
              <a:rPr lang="da-DK" sz="1000" dirty="0">
                <a:hlinkClick r:id="rId3" action="ppaction://hlinksldjump"/>
              </a:rPr>
              <a:t>Samtaler om seksuelle aktiviteter</a:t>
            </a:r>
            <a:r>
              <a:rPr lang="da-DK" sz="1000" dirty="0"/>
              <a:t>” skemaet.</a:t>
            </a:r>
          </a:p>
        </p:txBody>
      </p:sp>
      <p:sp>
        <p:nvSpPr>
          <p:cNvPr id="37" name="Tekstfelt 36"/>
          <p:cNvSpPr txBox="1"/>
          <p:nvPr/>
        </p:nvSpPr>
        <p:spPr>
          <a:xfrm>
            <a:off x="3360536" y="3667832"/>
            <a:ext cx="2448272" cy="707886"/>
          </a:xfrm>
          <a:prstGeom prst="rect">
            <a:avLst/>
          </a:prstGeom>
          <a:solidFill>
            <a:schemeClr val="bg2">
              <a:lumMod val="75000"/>
            </a:schemeClr>
          </a:solidFill>
        </p:spPr>
        <p:txBody>
          <a:bodyPr wrap="square" rtlCol="0">
            <a:spAutoFit/>
          </a:bodyPr>
          <a:lstStyle/>
          <a:p>
            <a:r>
              <a:rPr lang="da-DK" sz="1000" dirty="0"/>
              <a:t>Er der herefter stadigvæk mistanke om overgreb mod et eller flere børn i aktiviteten, følg da handleplanen som den ses her </a:t>
            </a:r>
          </a:p>
        </p:txBody>
      </p:sp>
      <p:sp>
        <p:nvSpPr>
          <p:cNvPr id="39" name="Rutediagram: Proces 38"/>
          <p:cNvSpPr/>
          <p:nvPr/>
        </p:nvSpPr>
        <p:spPr>
          <a:xfrm>
            <a:off x="1619672" y="4407691"/>
            <a:ext cx="813580" cy="68407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Diskuter din mistanke med en kollega eller leder, der også kender barnet</a:t>
            </a:r>
          </a:p>
        </p:txBody>
      </p:sp>
      <p:sp>
        <p:nvSpPr>
          <p:cNvPr id="40" name="Rutediagram: Proces 39"/>
          <p:cNvSpPr/>
          <p:nvPr/>
        </p:nvSpPr>
        <p:spPr>
          <a:xfrm>
            <a:off x="1687720" y="5430491"/>
            <a:ext cx="648072"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Orienter din nærmeste leder</a:t>
            </a:r>
          </a:p>
        </p:txBody>
      </p:sp>
      <p:sp>
        <p:nvSpPr>
          <p:cNvPr id="41" name="Rutediagram: Proces 40"/>
          <p:cNvSpPr/>
          <p:nvPr/>
        </p:nvSpPr>
        <p:spPr>
          <a:xfrm>
            <a:off x="505809" y="3277015"/>
            <a:ext cx="853042" cy="684077"/>
          </a:xfrm>
          <a:prstGeom prst="flowChartProcess">
            <a:avLst/>
          </a:prstGeom>
          <a:solidFill>
            <a:srgbClr val="FF0000"/>
          </a:solidFill>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Undlad at tolke i dine beskrivelse(r)</a:t>
            </a:r>
          </a:p>
        </p:txBody>
      </p:sp>
      <p:sp>
        <p:nvSpPr>
          <p:cNvPr id="42" name="Rutediagram: Proces 41"/>
          <p:cNvSpPr/>
          <p:nvPr/>
        </p:nvSpPr>
        <p:spPr>
          <a:xfrm>
            <a:off x="1666071" y="1279052"/>
            <a:ext cx="720080"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effectLst>
                  <a:outerShdw blurRad="38100" dist="38100" dir="2700000" algn="tl">
                    <a:srgbClr val="000000">
                      <a:alpha val="43137"/>
                    </a:srgbClr>
                  </a:outerShdw>
                </a:effectLst>
              </a:rPr>
              <a:t>Hvis mistanken rejses af dig</a:t>
            </a:r>
          </a:p>
        </p:txBody>
      </p:sp>
      <p:sp>
        <p:nvSpPr>
          <p:cNvPr id="43" name="Rutediagram: Proces 42"/>
          <p:cNvSpPr/>
          <p:nvPr/>
        </p:nvSpPr>
        <p:spPr>
          <a:xfrm>
            <a:off x="6732240" y="1279052"/>
            <a:ext cx="720080"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effectLst>
                  <a:outerShdw blurRad="38100" dist="38100" dir="2700000" algn="tl">
                    <a:srgbClr val="000000">
                      <a:alpha val="43137"/>
                    </a:srgbClr>
                  </a:outerShdw>
                </a:effectLst>
              </a:rPr>
              <a:t>Hvis mistanken rejses af andre</a:t>
            </a:r>
          </a:p>
        </p:txBody>
      </p:sp>
      <p:sp>
        <p:nvSpPr>
          <p:cNvPr id="44" name="Rutediagram: Proces 43"/>
          <p:cNvSpPr/>
          <p:nvPr/>
        </p:nvSpPr>
        <p:spPr>
          <a:xfrm>
            <a:off x="1306031" y="2297455"/>
            <a:ext cx="1440160" cy="6480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Vis omsorg for barnet og lyt til det. Anvend teknikkerne fra den ”</a:t>
            </a:r>
            <a:r>
              <a:rPr lang="da-DK" sz="800" dirty="0">
                <a:hlinkClick r:id="rId2" action="ppaction://hlinksldjump"/>
              </a:rPr>
              <a:t>aktivt lyttende samtale</a:t>
            </a:r>
            <a:r>
              <a:rPr lang="da-DK" sz="800" dirty="0"/>
              <a:t>” </a:t>
            </a:r>
          </a:p>
        </p:txBody>
      </p:sp>
      <p:sp>
        <p:nvSpPr>
          <p:cNvPr id="45" name="Rutediagram: Proces 44"/>
          <p:cNvSpPr/>
          <p:nvPr/>
        </p:nvSpPr>
        <p:spPr>
          <a:xfrm>
            <a:off x="4012164" y="4443694"/>
            <a:ext cx="1237523" cy="6480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Lav underretning på begge børn i samarbejde med din leder. Medsend ikke billeddokumentation</a:t>
            </a:r>
          </a:p>
        </p:txBody>
      </p:sp>
      <p:sp>
        <p:nvSpPr>
          <p:cNvPr id="47" name="Pil ned 46"/>
          <p:cNvSpPr/>
          <p:nvPr/>
        </p:nvSpPr>
        <p:spPr>
          <a:xfrm flipH="1">
            <a:off x="1835695" y="2064538"/>
            <a:ext cx="360040" cy="205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Pil ned 47"/>
          <p:cNvSpPr/>
          <p:nvPr/>
        </p:nvSpPr>
        <p:spPr>
          <a:xfrm flipH="1">
            <a:off x="1835695" y="3009266"/>
            <a:ext cx="360040" cy="205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Pil ned 48"/>
          <p:cNvSpPr/>
          <p:nvPr/>
        </p:nvSpPr>
        <p:spPr>
          <a:xfrm flipH="1">
            <a:off x="1835695" y="4140744"/>
            <a:ext cx="360040" cy="205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Pil ned 49"/>
          <p:cNvSpPr/>
          <p:nvPr/>
        </p:nvSpPr>
        <p:spPr>
          <a:xfrm flipH="1">
            <a:off x="1835695" y="5181682"/>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Højrepil 50"/>
          <p:cNvSpPr/>
          <p:nvPr/>
        </p:nvSpPr>
        <p:spPr>
          <a:xfrm rot="19752851">
            <a:off x="2522196" y="5200100"/>
            <a:ext cx="1317915" cy="413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52" name="Lige pilforbindelse 51"/>
          <p:cNvCxnSpPr/>
          <p:nvPr/>
        </p:nvCxnSpPr>
        <p:spPr>
          <a:xfrm flipH="1">
            <a:off x="1403648" y="3670523"/>
            <a:ext cx="1440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Lige pilforbindelse 52"/>
          <p:cNvCxnSpPr/>
          <p:nvPr/>
        </p:nvCxnSpPr>
        <p:spPr>
          <a:xfrm>
            <a:off x="4630925" y="5181682"/>
            <a:ext cx="0" cy="225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Lige pilforbindelse 53"/>
          <p:cNvCxnSpPr/>
          <p:nvPr/>
        </p:nvCxnSpPr>
        <p:spPr>
          <a:xfrm flipH="1">
            <a:off x="1403648" y="4765173"/>
            <a:ext cx="1440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utediagram: Proces 54"/>
          <p:cNvSpPr/>
          <p:nvPr/>
        </p:nvSpPr>
        <p:spPr>
          <a:xfrm>
            <a:off x="6372200" y="2297454"/>
            <a:ext cx="1440160" cy="6480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Vis omsorg for vedkommende og lyt til mistanken. Anvend teknikkerne fra den ”</a:t>
            </a:r>
            <a:r>
              <a:rPr lang="da-DK" sz="800" dirty="0">
                <a:hlinkClick r:id="rId2" action="ppaction://hlinksldjump"/>
              </a:rPr>
              <a:t>aktivt lyttende samtale</a:t>
            </a:r>
            <a:r>
              <a:rPr lang="da-DK" sz="800" dirty="0"/>
              <a:t>”</a:t>
            </a:r>
          </a:p>
        </p:txBody>
      </p:sp>
      <p:sp>
        <p:nvSpPr>
          <p:cNvPr id="56" name="Rutediagram: Proces 55"/>
          <p:cNvSpPr/>
          <p:nvPr/>
        </p:nvSpPr>
        <p:spPr>
          <a:xfrm>
            <a:off x="6651993" y="3241490"/>
            <a:ext cx="869623" cy="8050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Bed vedkommende om at nedskrive tegn, hændelse og evt. samtaler med barnet</a:t>
            </a:r>
          </a:p>
        </p:txBody>
      </p:sp>
      <p:sp>
        <p:nvSpPr>
          <p:cNvPr id="57" name="Rutediagram: Proces 56"/>
          <p:cNvSpPr/>
          <p:nvPr/>
        </p:nvSpPr>
        <p:spPr>
          <a:xfrm>
            <a:off x="7812360" y="3301988"/>
            <a:ext cx="853042" cy="684077"/>
          </a:xfrm>
          <a:prstGeom prst="flowChartProcess">
            <a:avLst/>
          </a:prstGeom>
          <a:solidFill>
            <a:srgbClr val="FF00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Husk vedkommende på ikke at tolke i sine beskrivelse(r)</a:t>
            </a:r>
          </a:p>
        </p:txBody>
      </p:sp>
      <p:sp>
        <p:nvSpPr>
          <p:cNvPr id="58" name="Rutediagram: Proces 57"/>
          <p:cNvSpPr/>
          <p:nvPr/>
        </p:nvSpPr>
        <p:spPr>
          <a:xfrm>
            <a:off x="6696287" y="4342526"/>
            <a:ext cx="824186" cy="74924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Diskuter mistanken med en kollega eller leder, der også kender barnet</a:t>
            </a:r>
          </a:p>
        </p:txBody>
      </p:sp>
      <p:sp>
        <p:nvSpPr>
          <p:cNvPr id="59" name="Rutediagram: Proces 58"/>
          <p:cNvSpPr/>
          <p:nvPr/>
        </p:nvSpPr>
        <p:spPr>
          <a:xfrm>
            <a:off x="6762768" y="5430029"/>
            <a:ext cx="648072"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Orienter din nærmeste leder</a:t>
            </a:r>
          </a:p>
        </p:txBody>
      </p:sp>
      <p:sp>
        <p:nvSpPr>
          <p:cNvPr id="61" name="Rutediagram: Proces 60"/>
          <p:cNvSpPr/>
          <p:nvPr/>
        </p:nvSpPr>
        <p:spPr>
          <a:xfrm>
            <a:off x="7812360" y="4310836"/>
            <a:ext cx="853042" cy="792900"/>
          </a:xfrm>
          <a:prstGeom prst="flowChartProcess">
            <a:avLst/>
          </a:prstGeom>
          <a:solidFill>
            <a:srgbClr val="FF0000"/>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Tal </a:t>
            </a:r>
            <a:r>
              <a:rPr lang="da-DK" sz="800" u="sng" dirty="0"/>
              <a:t>ikke </a:t>
            </a:r>
            <a:r>
              <a:rPr lang="da-DK" sz="800" dirty="0"/>
              <a:t>med udenforstående om mistanken </a:t>
            </a:r>
          </a:p>
        </p:txBody>
      </p:sp>
      <p:cxnSp>
        <p:nvCxnSpPr>
          <p:cNvPr id="62" name="Lige pilforbindelse 61"/>
          <p:cNvCxnSpPr/>
          <p:nvPr/>
        </p:nvCxnSpPr>
        <p:spPr>
          <a:xfrm>
            <a:off x="7638933" y="3670523"/>
            <a:ext cx="1440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Lige pilforbindelse 62"/>
          <p:cNvCxnSpPr/>
          <p:nvPr/>
        </p:nvCxnSpPr>
        <p:spPr>
          <a:xfrm>
            <a:off x="7596336" y="4738976"/>
            <a:ext cx="1440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Lige pilforbindelse 63"/>
          <p:cNvCxnSpPr>
            <a:endCxn id="61" idx="0"/>
          </p:cNvCxnSpPr>
          <p:nvPr/>
        </p:nvCxnSpPr>
        <p:spPr>
          <a:xfrm>
            <a:off x="8237639" y="4067943"/>
            <a:ext cx="1242" cy="242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Højrepil 64"/>
          <p:cNvSpPr/>
          <p:nvPr/>
        </p:nvSpPr>
        <p:spPr>
          <a:xfrm rot="12917123">
            <a:off x="5349423" y="5200098"/>
            <a:ext cx="1317915" cy="413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6" name="Pil ned 65"/>
          <p:cNvSpPr/>
          <p:nvPr/>
        </p:nvSpPr>
        <p:spPr>
          <a:xfrm flipH="1">
            <a:off x="6889176" y="5147597"/>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7" name="Pil ned 66"/>
          <p:cNvSpPr/>
          <p:nvPr/>
        </p:nvSpPr>
        <p:spPr>
          <a:xfrm flipH="1">
            <a:off x="6889176" y="4081166"/>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8" name="Pil ned 67"/>
          <p:cNvSpPr/>
          <p:nvPr/>
        </p:nvSpPr>
        <p:spPr>
          <a:xfrm flipH="1">
            <a:off x="6889176" y="2983748"/>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9" name="Pil ned 68"/>
          <p:cNvSpPr/>
          <p:nvPr/>
        </p:nvSpPr>
        <p:spPr>
          <a:xfrm flipH="1">
            <a:off x="6889176" y="2039583"/>
            <a:ext cx="360040" cy="225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0" name="Rutediagram: Proces 69"/>
          <p:cNvSpPr/>
          <p:nvPr/>
        </p:nvSpPr>
        <p:spPr>
          <a:xfrm>
            <a:off x="1635594" y="3280159"/>
            <a:ext cx="781034" cy="7929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Nedskriv tegn, hændelser og evt. samtaler med barnet</a:t>
            </a:r>
          </a:p>
        </p:txBody>
      </p:sp>
      <p:sp>
        <p:nvSpPr>
          <p:cNvPr id="73" name="Rutediagram: Proces 72"/>
          <p:cNvSpPr/>
          <p:nvPr/>
        </p:nvSpPr>
        <p:spPr>
          <a:xfrm>
            <a:off x="263587" y="4407691"/>
            <a:ext cx="1080120" cy="684077"/>
          </a:xfrm>
          <a:prstGeom prst="flowChartProcess">
            <a:avLst/>
          </a:prstGeom>
          <a:solidFill>
            <a:srgbClr val="FF0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t>Tal </a:t>
            </a:r>
            <a:r>
              <a:rPr lang="da-DK" sz="800" u="sng" dirty="0"/>
              <a:t>ikke</a:t>
            </a:r>
            <a:r>
              <a:rPr lang="da-DK" sz="800" dirty="0"/>
              <a:t> med udenforstående omkring din mistanke!</a:t>
            </a:r>
          </a:p>
        </p:txBody>
      </p:sp>
      <p:sp>
        <p:nvSpPr>
          <p:cNvPr id="74" name="Rutediagram: Proces 73"/>
          <p:cNvSpPr/>
          <p:nvPr/>
        </p:nvSpPr>
        <p:spPr>
          <a:xfrm>
            <a:off x="4012164" y="5460985"/>
            <a:ext cx="1237523" cy="684072"/>
          </a:xfrm>
          <a:prstGeom prst="flowChartProcess">
            <a:avLst/>
          </a:prstGeom>
          <a:solidFill>
            <a:srgbClr val="FF0000"/>
          </a:solidFill>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dirty="0">
                <a:effectLst>
                  <a:outerShdw blurRad="38100" dist="38100" dir="2700000" algn="tl">
                    <a:srgbClr val="000000">
                      <a:alpha val="43137"/>
                    </a:srgbClr>
                  </a:outerShdw>
                </a:effectLst>
              </a:rPr>
              <a:t>Bemærk! </a:t>
            </a:r>
            <a:r>
              <a:rPr lang="da-DK" sz="800" dirty="0">
                <a:effectLst>
                  <a:outerShdw blurRad="38100" dist="38100" dir="2700000" algn="tl">
                    <a:srgbClr val="000000">
                      <a:alpha val="43137"/>
                    </a:srgbClr>
                  </a:outerShdw>
                </a:effectLst>
                <a:hlinkClick r:id="rId4" action="ppaction://hlinksldjump"/>
              </a:rPr>
              <a:t>Skærpet underretningspligt </a:t>
            </a:r>
            <a:r>
              <a:rPr lang="da-DK" sz="800" dirty="0">
                <a:effectLst>
                  <a:outerShdw blurRad="38100" dist="38100" dir="2700000" algn="tl">
                    <a:srgbClr val="000000">
                      <a:alpha val="43137"/>
                    </a:srgbClr>
                  </a:outerShdw>
                </a:effectLst>
              </a:rPr>
              <a:t>gør sig gældende</a:t>
            </a:r>
          </a:p>
        </p:txBody>
      </p:sp>
    </p:spTree>
    <p:extLst>
      <p:ext uri="{BB962C8B-B14F-4D97-AF65-F5344CB8AC3E}">
        <p14:creationId xmlns:p14="http://schemas.microsoft.com/office/powerpoint/2010/main" val="352980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br>
              <a:rPr lang="da-DK" sz="1400" dirty="0"/>
            </a:br>
            <a:endParaRPr lang="da-DK" sz="1400" dirty="0"/>
          </a:p>
        </p:txBody>
      </p:sp>
      <p:sp>
        <p:nvSpPr>
          <p:cNvPr id="3" name="Afrundet rektangel 2"/>
          <p:cNvSpPr/>
          <p:nvPr/>
        </p:nvSpPr>
        <p:spPr>
          <a:xfrm>
            <a:off x="1583668" y="2024843"/>
            <a:ext cx="5976664" cy="36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Vær opmærksom på, at ingen af de angivne definitioner i denne plan er fyldestgørende for, hvornår der er tale om vold og overgreb. Det er ikke muligt at foretage en fyldestgørende afgrænsning. Der skal altid handles, når man har mistanke, bekymring eller viden om eventuelle overgreb.</a:t>
            </a:r>
          </a:p>
        </p:txBody>
      </p:sp>
    </p:spTree>
    <p:extLst>
      <p:ext uri="{BB962C8B-B14F-4D97-AF65-F5344CB8AC3E}">
        <p14:creationId xmlns:p14="http://schemas.microsoft.com/office/powerpoint/2010/main" val="2724335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576064"/>
          </a:xfrm>
        </p:spPr>
        <p:txBody>
          <a:bodyPr/>
          <a:lstStyle/>
          <a:p>
            <a:r>
              <a:rPr lang="da-DK" sz="1800" b="1" dirty="0">
                <a:effectLst>
                  <a:outerShdw blurRad="38100" dist="38100" dir="2700000" algn="tl">
                    <a:srgbClr val="000000">
                      <a:alpha val="43137"/>
                    </a:srgbClr>
                  </a:outerShdw>
                </a:effectLst>
              </a:rPr>
              <a:t>Den mistænkte: er et andet barn under 15 år</a:t>
            </a:r>
            <a:br>
              <a:rPr lang="da-DK" sz="1800" b="1" dirty="0">
                <a:effectLst>
                  <a:outerShdw blurRad="38100" dist="38100" dir="2700000" algn="tl">
                    <a:srgbClr val="000000">
                      <a:alpha val="43137"/>
                    </a:srgbClr>
                  </a:outerShdw>
                </a:effectLst>
              </a:rPr>
            </a:br>
            <a:r>
              <a:rPr lang="da-DK" sz="1800" b="1" dirty="0">
                <a:effectLst>
                  <a:outerShdw blurRad="38100" dist="38100" dir="2700000" algn="tl">
                    <a:srgbClr val="000000">
                      <a:alpha val="43137"/>
                    </a:srgbClr>
                  </a:outerShdw>
                </a:effectLst>
              </a:rPr>
              <a:t>Fagrolle: Leder</a:t>
            </a:r>
          </a:p>
        </p:txBody>
      </p:sp>
      <p:sp>
        <p:nvSpPr>
          <p:cNvPr id="3" name="Tekstfelt 2"/>
          <p:cNvSpPr txBox="1"/>
          <p:nvPr/>
        </p:nvSpPr>
        <p:spPr>
          <a:xfrm>
            <a:off x="3203848" y="1844824"/>
            <a:ext cx="2808312" cy="1169551"/>
          </a:xfrm>
          <a:prstGeom prst="rect">
            <a:avLst/>
          </a:prstGeom>
          <a:solidFill>
            <a:schemeClr val="accent3"/>
          </a:solidFill>
        </p:spPr>
        <p:txBody>
          <a:bodyPr wrap="square" rtlCol="0">
            <a:spAutoFit/>
          </a:bodyPr>
          <a:lstStyle/>
          <a:p>
            <a:r>
              <a:rPr lang="da-DK" sz="1000" dirty="0"/>
              <a:t>Vurder din medarbejders oplysninger. Ved seksuelle overgreb, særligt ift. om de aktiviteter der beskrives har karakter af eksperimenterende leg eller konkret overgreb. Støt dig til enten </a:t>
            </a:r>
            <a:r>
              <a:rPr lang="da-DK" sz="1000" dirty="0">
                <a:hlinkClick r:id="rId2" action="ppaction://hlinksldjump"/>
              </a:rPr>
              <a:t>samtale- eller observationsskema </a:t>
            </a:r>
            <a:r>
              <a:rPr lang="da-DK" sz="1000" dirty="0"/>
              <a:t>vedlagt i beredskabsplan, eller eksterne kilder som f.eks. Januscenterets </a:t>
            </a:r>
            <a:r>
              <a:rPr lang="da-DK" sz="1000" dirty="0">
                <a:hlinkClick r:id="rId3"/>
              </a:rPr>
              <a:t>Bekymringsbarometer</a:t>
            </a:r>
            <a:endParaRPr lang="da-DK" sz="1000" dirty="0"/>
          </a:p>
        </p:txBody>
      </p:sp>
      <p:sp>
        <p:nvSpPr>
          <p:cNvPr id="4" name="Tekstfelt 3"/>
          <p:cNvSpPr txBox="1"/>
          <p:nvPr/>
        </p:nvSpPr>
        <p:spPr>
          <a:xfrm>
            <a:off x="827584" y="1844824"/>
            <a:ext cx="1872208" cy="1631216"/>
          </a:xfrm>
          <a:prstGeom prst="rect">
            <a:avLst/>
          </a:prstGeom>
          <a:solidFill>
            <a:srgbClr val="FF0000"/>
          </a:solidFill>
        </p:spPr>
        <p:txBody>
          <a:bodyPr wrap="square" rtlCol="0">
            <a:spAutoFit/>
          </a:bodyPr>
          <a:lstStyle/>
          <a:p>
            <a:r>
              <a:rPr lang="da-DK" sz="1000" dirty="0"/>
              <a:t>Hvis mistanken vurderes utilstrækkelig, informer da om den </a:t>
            </a:r>
            <a:r>
              <a:rPr lang="da-DK" sz="1000" dirty="0">
                <a:hlinkClick r:id="rId4" action="ppaction://hlinksldjump"/>
              </a:rPr>
              <a:t>skærpede underretningspligt</a:t>
            </a:r>
            <a:r>
              <a:rPr lang="da-DK" sz="1000" dirty="0"/>
              <a:t>, såfremt mistanken kommer fra en medarbejder. Kommer mistanken fra andre, informer da dem om deres muligheder for selv gå videre med mistanken</a:t>
            </a:r>
          </a:p>
        </p:txBody>
      </p:sp>
      <p:sp>
        <p:nvSpPr>
          <p:cNvPr id="5" name="Venstrepil 4"/>
          <p:cNvSpPr/>
          <p:nvPr/>
        </p:nvSpPr>
        <p:spPr>
          <a:xfrm>
            <a:off x="2807804" y="2278759"/>
            <a:ext cx="288032" cy="1477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p:cNvSpPr txBox="1"/>
          <p:nvPr/>
        </p:nvSpPr>
        <p:spPr>
          <a:xfrm>
            <a:off x="6516216" y="1847872"/>
            <a:ext cx="2013992" cy="861774"/>
          </a:xfrm>
          <a:prstGeom prst="rect">
            <a:avLst/>
          </a:prstGeom>
          <a:solidFill>
            <a:srgbClr val="FF0000"/>
          </a:solidFill>
        </p:spPr>
        <p:txBody>
          <a:bodyPr wrap="square" rtlCol="0">
            <a:spAutoFit/>
          </a:bodyPr>
          <a:lstStyle/>
          <a:p>
            <a:r>
              <a:rPr lang="da-DK" sz="1000" dirty="0"/>
              <a:t>Er du i tvivl, orientér dig i beredskabsplanen eller kontakt lokal ressourcemedarbejder. Når mistanken er afklaret, følg da handleplanen som beskrevet.</a:t>
            </a:r>
          </a:p>
        </p:txBody>
      </p:sp>
      <p:sp>
        <p:nvSpPr>
          <p:cNvPr id="7" name="Venstrepil 6"/>
          <p:cNvSpPr/>
          <p:nvPr/>
        </p:nvSpPr>
        <p:spPr>
          <a:xfrm rot="10800000">
            <a:off x="6120172" y="2278759"/>
            <a:ext cx="288032" cy="1477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Nedadgående pil 7"/>
          <p:cNvSpPr/>
          <p:nvPr/>
        </p:nvSpPr>
        <p:spPr>
          <a:xfrm>
            <a:off x="4499992" y="3068960"/>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p:cNvSpPr txBox="1"/>
          <p:nvPr/>
        </p:nvSpPr>
        <p:spPr>
          <a:xfrm>
            <a:off x="3203848" y="3501008"/>
            <a:ext cx="2808312" cy="707886"/>
          </a:xfrm>
          <a:prstGeom prst="rect">
            <a:avLst/>
          </a:prstGeom>
          <a:solidFill>
            <a:schemeClr val="tx2">
              <a:lumMod val="60000"/>
              <a:lumOff val="40000"/>
            </a:schemeClr>
          </a:solidFill>
        </p:spPr>
        <p:txBody>
          <a:bodyPr wrap="square" rtlCol="0">
            <a:spAutoFit/>
          </a:bodyPr>
          <a:lstStyle/>
          <a:p>
            <a:r>
              <a:rPr lang="da-DK" sz="1000" dirty="0">
                <a:solidFill>
                  <a:schemeClr val="bg1"/>
                </a:solidFill>
              </a:rPr>
              <a:t>Hvis mistanken er tilstrækkelig, informér da de involveret børns forældre om episoden, samt at der laves en underretning på alle involveret børn i episoden. </a:t>
            </a:r>
          </a:p>
        </p:txBody>
      </p:sp>
      <p:sp>
        <p:nvSpPr>
          <p:cNvPr id="10" name="Nedadgående pil 9"/>
          <p:cNvSpPr/>
          <p:nvPr/>
        </p:nvSpPr>
        <p:spPr>
          <a:xfrm>
            <a:off x="4499992" y="4280902"/>
            <a:ext cx="144016" cy="3722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Højrepil 10"/>
          <p:cNvSpPr/>
          <p:nvPr/>
        </p:nvSpPr>
        <p:spPr>
          <a:xfrm>
            <a:off x="6120172" y="3717032"/>
            <a:ext cx="288032" cy="137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felt 11"/>
          <p:cNvSpPr txBox="1"/>
          <p:nvPr/>
        </p:nvSpPr>
        <p:spPr>
          <a:xfrm>
            <a:off x="6516216" y="3501008"/>
            <a:ext cx="2013992" cy="1631216"/>
          </a:xfrm>
          <a:prstGeom prst="rect">
            <a:avLst/>
          </a:prstGeom>
          <a:solidFill>
            <a:srgbClr val="FF0000"/>
          </a:solidFill>
        </p:spPr>
        <p:txBody>
          <a:bodyPr wrap="square" rtlCol="0">
            <a:spAutoFit/>
          </a:bodyPr>
          <a:lstStyle/>
          <a:p>
            <a:r>
              <a:rPr lang="da-DK" sz="1000" dirty="0"/>
              <a:t>Er der </a:t>
            </a:r>
            <a:r>
              <a:rPr lang="da-DK" sz="1000" b="1" dirty="0"/>
              <a:t>mistanke</a:t>
            </a:r>
            <a:r>
              <a:rPr lang="da-DK" sz="1000" dirty="0"/>
              <a:t> om at en af børnene også er blevet krænket af deres forældre, underrettes kommunen på en særskilt underretning, uden at forældrene orienteres. Følg herefter handleplanen for </a:t>
            </a:r>
            <a:r>
              <a:rPr lang="da-DK" sz="1000" b="1" dirty="0">
                <a:hlinkClick r:id="rId5" action="ppaction://hlinksldjump"/>
              </a:rPr>
              <a:t>Den mistænkte er forældre/anden i forældres sted</a:t>
            </a:r>
            <a:r>
              <a:rPr lang="da-DK" sz="1000" dirty="0">
                <a:hlinkClick r:id="rId5" action="ppaction://hlinksldjump"/>
              </a:rPr>
              <a:t> </a:t>
            </a:r>
            <a:r>
              <a:rPr lang="da-DK" sz="1000" dirty="0"/>
              <a:t>for denne episode, parallelt med denne handleplan. </a:t>
            </a:r>
          </a:p>
        </p:txBody>
      </p:sp>
      <p:sp>
        <p:nvSpPr>
          <p:cNvPr id="13" name="Tekstfelt 12"/>
          <p:cNvSpPr txBox="1"/>
          <p:nvPr/>
        </p:nvSpPr>
        <p:spPr>
          <a:xfrm>
            <a:off x="3203848" y="4725144"/>
            <a:ext cx="2808312" cy="400110"/>
          </a:xfrm>
          <a:prstGeom prst="rect">
            <a:avLst/>
          </a:prstGeom>
          <a:solidFill>
            <a:schemeClr val="tx2">
              <a:lumMod val="60000"/>
              <a:lumOff val="40000"/>
            </a:schemeClr>
          </a:solidFill>
        </p:spPr>
        <p:txBody>
          <a:bodyPr wrap="square" rtlCol="0">
            <a:spAutoFit/>
          </a:bodyPr>
          <a:lstStyle/>
          <a:p>
            <a:r>
              <a:rPr lang="da-DK" sz="1000" dirty="0">
                <a:solidFill>
                  <a:schemeClr val="bg1"/>
                </a:solidFill>
              </a:rPr>
              <a:t>Lav </a:t>
            </a:r>
            <a:r>
              <a:rPr lang="da-DK" sz="1000" dirty="0">
                <a:solidFill>
                  <a:schemeClr val="bg1"/>
                </a:solidFill>
                <a:hlinkClick r:id="rId4" action="ppaction://hlinksldjump"/>
              </a:rPr>
              <a:t>underretning</a:t>
            </a:r>
            <a:r>
              <a:rPr lang="da-DK" sz="1000" dirty="0">
                <a:solidFill>
                  <a:schemeClr val="bg1"/>
                </a:solidFill>
              </a:rPr>
              <a:t> på alle de involveret børn. Medsend ikke billeddokumentation</a:t>
            </a:r>
          </a:p>
        </p:txBody>
      </p:sp>
      <p:sp>
        <p:nvSpPr>
          <p:cNvPr id="14" name="Venstrepil 13"/>
          <p:cNvSpPr/>
          <p:nvPr/>
        </p:nvSpPr>
        <p:spPr>
          <a:xfrm>
            <a:off x="2807804" y="4776246"/>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827584" y="4725144"/>
            <a:ext cx="1872208" cy="553998"/>
          </a:xfrm>
          <a:prstGeom prst="rect">
            <a:avLst/>
          </a:prstGeom>
          <a:solidFill>
            <a:srgbClr val="FF0000"/>
          </a:solidFill>
        </p:spPr>
        <p:txBody>
          <a:bodyPr wrap="square" rtlCol="0">
            <a:spAutoFit/>
          </a:bodyPr>
          <a:lstStyle/>
          <a:p>
            <a:r>
              <a:rPr lang="da-DK" sz="1000" dirty="0"/>
              <a:t>Sørg for at al dokumentation af, og oplysning om, mistanken ikke deles med udenforstående</a:t>
            </a:r>
          </a:p>
        </p:txBody>
      </p:sp>
      <p:sp>
        <p:nvSpPr>
          <p:cNvPr id="16" name="Tekstfelt 15"/>
          <p:cNvSpPr txBox="1"/>
          <p:nvPr/>
        </p:nvSpPr>
        <p:spPr>
          <a:xfrm>
            <a:off x="3203848" y="5373216"/>
            <a:ext cx="2808312" cy="400110"/>
          </a:xfrm>
          <a:prstGeom prst="rect">
            <a:avLst/>
          </a:prstGeom>
          <a:solidFill>
            <a:schemeClr val="tx2">
              <a:lumMod val="60000"/>
              <a:lumOff val="40000"/>
            </a:schemeClr>
          </a:solidFill>
        </p:spPr>
        <p:txBody>
          <a:bodyPr wrap="square" rtlCol="0">
            <a:spAutoFit/>
          </a:bodyPr>
          <a:lstStyle/>
          <a:p>
            <a:r>
              <a:rPr lang="da-DK" sz="1000" dirty="0">
                <a:solidFill>
                  <a:schemeClr val="bg1"/>
                </a:solidFill>
              </a:rPr>
              <a:t>Sørg for at begge børn efterfølgende kan opretholde en sikker og tryg base på institutionen</a:t>
            </a:r>
          </a:p>
        </p:txBody>
      </p:sp>
      <p:sp>
        <p:nvSpPr>
          <p:cNvPr id="17" name="Nedadgående pil 16"/>
          <p:cNvSpPr/>
          <p:nvPr/>
        </p:nvSpPr>
        <p:spPr>
          <a:xfrm>
            <a:off x="4499992" y="5019173"/>
            <a:ext cx="144016" cy="307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218853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467" y="796841"/>
            <a:ext cx="2386711" cy="487612"/>
          </a:xfrm>
        </p:spPr>
        <p:txBody>
          <a:bodyPr>
            <a:normAutofit fontScale="90000"/>
          </a:bodyPr>
          <a:lstStyle/>
          <a:p>
            <a:r>
              <a:rPr lang="da-DK" sz="2000" b="1" dirty="0">
                <a:effectLst>
                  <a:outerShdw blurRad="38100" dist="38100" dir="2700000" algn="tl">
                    <a:srgbClr val="000000">
                      <a:alpha val="43137"/>
                    </a:srgbClr>
                  </a:outerShdw>
                </a:effectLst>
              </a:rPr>
              <a:t>Fagrolle: Socialrådgiver</a:t>
            </a:r>
            <a:br>
              <a:rPr lang="da-DK" b="1" dirty="0">
                <a:effectLst>
                  <a:outerShdw blurRad="38100" dist="38100" dir="2700000" algn="tl">
                    <a:srgbClr val="000000">
                      <a:alpha val="43137"/>
                    </a:srgbClr>
                  </a:outerShdw>
                </a:effectLst>
              </a:rPr>
            </a:br>
            <a:endParaRPr lang="da-DK" dirty="0"/>
          </a:p>
        </p:txBody>
      </p:sp>
      <p:sp>
        <p:nvSpPr>
          <p:cNvPr id="3" name="Tekstfelt 2"/>
          <p:cNvSpPr txBox="1"/>
          <p:nvPr/>
        </p:nvSpPr>
        <p:spPr>
          <a:xfrm>
            <a:off x="611467" y="1648096"/>
            <a:ext cx="1674186" cy="784830"/>
          </a:xfrm>
          <a:prstGeom prst="rect">
            <a:avLst/>
          </a:prstGeom>
          <a:solidFill>
            <a:schemeClr val="accent3"/>
          </a:solidFill>
        </p:spPr>
        <p:txBody>
          <a:bodyPr wrap="square" rtlCol="0">
            <a:spAutoFit/>
          </a:bodyPr>
          <a:lstStyle/>
          <a:p>
            <a:r>
              <a:rPr lang="da-DK" sz="750" dirty="0">
                <a:effectLst>
                  <a:outerShdw blurRad="38100" dist="38100" dir="2700000" algn="tl">
                    <a:srgbClr val="000000">
                      <a:alpha val="43137"/>
                    </a:srgbClr>
                  </a:outerShdw>
                </a:effectLst>
              </a:rPr>
              <a:t>Underretning om overgreb modtages.</a:t>
            </a:r>
          </a:p>
          <a:p>
            <a:endParaRPr lang="da-DK" sz="750" dirty="0"/>
          </a:p>
          <a:p>
            <a:r>
              <a:rPr lang="da-DK" sz="750" dirty="0"/>
              <a:t>Socialafdelingen skal senest 24 timer efter modtagelse af en underretning vurdere, om der er grundlag for at handle akut. </a:t>
            </a:r>
            <a:endParaRPr lang="da-DK" sz="788" dirty="0">
              <a:effectLst>
                <a:outerShdw blurRad="38100" dist="38100" dir="2700000" algn="tl">
                  <a:srgbClr val="000000">
                    <a:alpha val="43137"/>
                  </a:srgbClr>
                </a:outerShdw>
              </a:effectLst>
            </a:endParaRPr>
          </a:p>
        </p:txBody>
      </p:sp>
      <p:sp>
        <p:nvSpPr>
          <p:cNvPr id="5" name="Tekstfelt 4"/>
          <p:cNvSpPr txBox="1"/>
          <p:nvPr/>
        </p:nvSpPr>
        <p:spPr>
          <a:xfrm>
            <a:off x="2907506" y="2246046"/>
            <a:ext cx="1421655" cy="323165"/>
          </a:xfrm>
          <a:prstGeom prst="rect">
            <a:avLst/>
          </a:prstGeom>
          <a:solidFill>
            <a:schemeClr val="tx2">
              <a:lumMod val="60000"/>
              <a:lumOff val="40000"/>
            </a:schemeClr>
          </a:solidFill>
        </p:spPr>
        <p:txBody>
          <a:bodyPr wrap="square" rtlCol="0">
            <a:spAutoFit/>
          </a:bodyPr>
          <a:lstStyle/>
          <a:p>
            <a:r>
              <a:rPr lang="da-DK" sz="750" dirty="0">
                <a:solidFill>
                  <a:schemeClr val="bg1"/>
                </a:solidFill>
              </a:rPr>
              <a:t>Hold løbende institutionen orienteret.</a:t>
            </a:r>
          </a:p>
        </p:txBody>
      </p:sp>
      <p:sp>
        <p:nvSpPr>
          <p:cNvPr id="14" name="Tekstfelt 13"/>
          <p:cNvSpPr txBox="1"/>
          <p:nvPr/>
        </p:nvSpPr>
        <p:spPr>
          <a:xfrm>
            <a:off x="617432" y="3963716"/>
            <a:ext cx="1674186" cy="1823576"/>
          </a:xfrm>
          <a:prstGeom prst="rect">
            <a:avLst/>
          </a:prstGeom>
          <a:solidFill>
            <a:schemeClr val="tx2">
              <a:lumMod val="60000"/>
              <a:lumOff val="40000"/>
            </a:schemeClr>
          </a:solidFill>
        </p:spPr>
        <p:txBody>
          <a:bodyPr wrap="square" rtlCol="0">
            <a:spAutoFit/>
          </a:bodyPr>
          <a:lstStyle/>
          <a:p>
            <a:pPr lvl="0"/>
            <a:r>
              <a:rPr lang="da-DK" sz="750" dirty="0">
                <a:solidFill>
                  <a:schemeClr val="bg1"/>
                </a:solidFill>
              </a:rPr>
              <a:t>Ved telefonisk kontakt til vagten er det vigtigt med afklaring af:</a:t>
            </a:r>
          </a:p>
          <a:p>
            <a:pPr marL="128588" indent="-128588">
              <a:buFont typeface="Arial" panose="020B0604020202020204" pitchFamily="34" charset="0"/>
              <a:buChar char="•"/>
            </a:pPr>
            <a:r>
              <a:rPr lang="en-US" sz="750" dirty="0" err="1">
                <a:solidFill>
                  <a:schemeClr val="bg1"/>
                </a:solidFill>
              </a:rPr>
              <a:t>Hvad</a:t>
            </a:r>
            <a:r>
              <a:rPr lang="en-US" sz="750" dirty="0">
                <a:solidFill>
                  <a:schemeClr val="bg1"/>
                </a:solidFill>
              </a:rPr>
              <a:t> </a:t>
            </a:r>
            <a:r>
              <a:rPr lang="en-US" sz="750" dirty="0" err="1">
                <a:solidFill>
                  <a:schemeClr val="bg1"/>
                </a:solidFill>
              </a:rPr>
              <a:t>er</a:t>
            </a:r>
            <a:r>
              <a:rPr lang="en-US" sz="750" dirty="0">
                <a:solidFill>
                  <a:schemeClr val="bg1"/>
                </a:solidFill>
              </a:rPr>
              <a:t> der </a:t>
            </a:r>
            <a:r>
              <a:rPr lang="en-US" sz="750" dirty="0" err="1">
                <a:solidFill>
                  <a:schemeClr val="bg1"/>
                </a:solidFill>
              </a:rPr>
              <a:t>sket</a:t>
            </a:r>
            <a:r>
              <a:rPr lang="en-US" sz="750" dirty="0">
                <a:solidFill>
                  <a:schemeClr val="bg1"/>
                </a:solidFill>
              </a:rPr>
              <a:t>?</a:t>
            </a:r>
            <a:endParaRPr lang="da-DK" sz="750" dirty="0">
              <a:solidFill>
                <a:schemeClr val="bg1"/>
              </a:solidFill>
            </a:endParaRPr>
          </a:p>
          <a:p>
            <a:pPr marL="128588" indent="-128588">
              <a:buFont typeface="Arial" panose="020B0604020202020204" pitchFamily="34" charset="0"/>
              <a:buChar char="•"/>
            </a:pPr>
            <a:r>
              <a:rPr lang="en-US" sz="750" dirty="0" err="1">
                <a:solidFill>
                  <a:schemeClr val="bg1"/>
                </a:solidFill>
              </a:rPr>
              <a:t>Hvornår</a:t>
            </a:r>
            <a:r>
              <a:rPr lang="en-US" sz="750" dirty="0">
                <a:solidFill>
                  <a:schemeClr val="bg1"/>
                </a:solidFill>
              </a:rPr>
              <a:t> </a:t>
            </a:r>
            <a:r>
              <a:rPr lang="en-US" sz="750" dirty="0" err="1">
                <a:solidFill>
                  <a:schemeClr val="bg1"/>
                </a:solidFill>
              </a:rPr>
              <a:t>er</a:t>
            </a:r>
            <a:r>
              <a:rPr lang="en-US" sz="750" dirty="0">
                <a:solidFill>
                  <a:schemeClr val="bg1"/>
                </a:solidFill>
              </a:rPr>
              <a:t> </a:t>
            </a:r>
            <a:r>
              <a:rPr lang="en-US" sz="750" dirty="0" err="1">
                <a:solidFill>
                  <a:schemeClr val="bg1"/>
                </a:solidFill>
              </a:rPr>
              <a:t>det</a:t>
            </a:r>
            <a:r>
              <a:rPr lang="en-US" sz="750" dirty="0">
                <a:solidFill>
                  <a:schemeClr val="bg1"/>
                </a:solidFill>
              </a:rPr>
              <a:t> </a:t>
            </a:r>
            <a:r>
              <a:rPr lang="en-US" sz="750" dirty="0" err="1">
                <a:solidFill>
                  <a:schemeClr val="bg1"/>
                </a:solidFill>
              </a:rPr>
              <a:t>sket</a:t>
            </a:r>
            <a:r>
              <a:rPr lang="en-US" sz="750" dirty="0">
                <a:solidFill>
                  <a:schemeClr val="bg1"/>
                </a:solidFill>
              </a:rPr>
              <a:t>?</a:t>
            </a:r>
            <a:endParaRPr lang="da-DK" sz="750" dirty="0">
              <a:solidFill>
                <a:schemeClr val="bg1"/>
              </a:solidFill>
            </a:endParaRPr>
          </a:p>
          <a:p>
            <a:pPr marL="128588" indent="-128588">
              <a:buFont typeface="Arial" panose="020B0604020202020204" pitchFamily="34" charset="0"/>
              <a:buChar char="•"/>
            </a:pPr>
            <a:r>
              <a:rPr lang="en-US" sz="750" dirty="0" err="1">
                <a:solidFill>
                  <a:schemeClr val="bg1"/>
                </a:solidFill>
              </a:rPr>
              <a:t>Hvor</a:t>
            </a:r>
            <a:r>
              <a:rPr lang="en-US" sz="750" dirty="0">
                <a:solidFill>
                  <a:schemeClr val="bg1"/>
                </a:solidFill>
              </a:rPr>
              <a:t> </a:t>
            </a:r>
            <a:r>
              <a:rPr lang="en-US" sz="750" dirty="0" err="1">
                <a:solidFill>
                  <a:schemeClr val="bg1"/>
                </a:solidFill>
              </a:rPr>
              <a:t>er</a:t>
            </a:r>
            <a:r>
              <a:rPr lang="en-US" sz="750" dirty="0">
                <a:solidFill>
                  <a:schemeClr val="bg1"/>
                </a:solidFill>
              </a:rPr>
              <a:t> </a:t>
            </a:r>
            <a:r>
              <a:rPr lang="en-US" sz="750" dirty="0" err="1">
                <a:solidFill>
                  <a:schemeClr val="bg1"/>
                </a:solidFill>
              </a:rPr>
              <a:t>det</a:t>
            </a:r>
            <a:r>
              <a:rPr lang="en-US" sz="750" dirty="0">
                <a:solidFill>
                  <a:schemeClr val="bg1"/>
                </a:solidFill>
              </a:rPr>
              <a:t> </a:t>
            </a:r>
            <a:r>
              <a:rPr lang="en-US" sz="750" dirty="0" err="1">
                <a:solidFill>
                  <a:schemeClr val="bg1"/>
                </a:solidFill>
              </a:rPr>
              <a:t>sket</a:t>
            </a:r>
            <a:r>
              <a:rPr lang="en-US" sz="750" dirty="0">
                <a:solidFill>
                  <a:schemeClr val="bg1"/>
                </a:solidFill>
              </a:rPr>
              <a:t>?</a:t>
            </a:r>
            <a:endParaRPr lang="da-DK" sz="750" dirty="0">
              <a:solidFill>
                <a:schemeClr val="bg1"/>
              </a:solidFill>
            </a:endParaRPr>
          </a:p>
          <a:p>
            <a:pPr marL="128588" indent="-128588">
              <a:buFont typeface="Arial" panose="020B0604020202020204" pitchFamily="34" charset="0"/>
              <a:buChar char="•"/>
            </a:pPr>
            <a:r>
              <a:rPr lang="en-US" sz="750" dirty="0" err="1">
                <a:solidFill>
                  <a:schemeClr val="bg1"/>
                </a:solidFill>
              </a:rPr>
              <a:t>Hvem</a:t>
            </a:r>
            <a:r>
              <a:rPr lang="en-US" sz="750" dirty="0">
                <a:solidFill>
                  <a:schemeClr val="bg1"/>
                </a:solidFill>
              </a:rPr>
              <a:t> </a:t>
            </a:r>
            <a:r>
              <a:rPr lang="en-US" sz="750" dirty="0" err="1">
                <a:solidFill>
                  <a:schemeClr val="bg1"/>
                </a:solidFill>
              </a:rPr>
              <a:t>er</a:t>
            </a:r>
            <a:r>
              <a:rPr lang="en-US" sz="750" dirty="0">
                <a:solidFill>
                  <a:schemeClr val="bg1"/>
                </a:solidFill>
              </a:rPr>
              <a:t> </a:t>
            </a:r>
            <a:r>
              <a:rPr lang="en-US" sz="750" dirty="0" err="1">
                <a:solidFill>
                  <a:schemeClr val="bg1"/>
                </a:solidFill>
              </a:rPr>
              <a:t>barnet</a:t>
            </a:r>
            <a:r>
              <a:rPr lang="en-US" sz="750" dirty="0">
                <a:solidFill>
                  <a:schemeClr val="bg1"/>
                </a:solidFill>
              </a:rPr>
              <a:t>?</a:t>
            </a:r>
            <a:endParaRPr lang="da-DK" sz="750" dirty="0">
              <a:solidFill>
                <a:schemeClr val="bg1"/>
              </a:solidFill>
            </a:endParaRPr>
          </a:p>
          <a:p>
            <a:pPr marL="128588" indent="-128588">
              <a:buFont typeface="Arial" panose="020B0604020202020204" pitchFamily="34" charset="0"/>
              <a:buChar char="•"/>
            </a:pPr>
            <a:r>
              <a:rPr lang="en-US" sz="750" dirty="0" err="1">
                <a:solidFill>
                  <a:schemeClr val="bg1"/>
                </a:solidFill>
              </a:rPr>
              <a:t>Hvilke</a:t>
            </a:r>
            <a:r>
              <a:rPr lang="en-US" sz="750" dirty="0">
                <a:solidFill>
                  <a:schemeClr val="bg1"/>
                </a:solidFill>
              </a:rPr>
              <a:t> </a:t>
            </a:r>
            <a:r>
              <a:rPr lang="en-US" sz="750" dirty="0" err="1">
                <a:solidFill>
                  <a:schemeClr val="bg1"/>
                </a:solidFill>
              </a:rPr>
              <a:t>personer</a:t>
            </a:r>
            <a:r>
              <a:rPr lang="en-US" sz="750" dirty="0">
                <a:solidFill>
                  <a:schemeClr val="bg1"/>
                </a:solidFill>
              </a:rPr>
              <a:t> </a:t>
            </a:r>
            <a:r>
              <a:rPr lang="en-US" sz="750" dirty="0" err="1">
                <a:solidFill>
                  <a:schemeClr val="bg1"/>
                </a:solidFill>
              </a:rPr>
              <a:t>er</a:t>
            </a:r>
            <a:r>
              <a:rPr lang="en-US" sz="750" dirty="0">
                <a:solidFill>
                  <a:schemeClr val="bg1"/>
                </a:solidFill>
              </a:rPr>
              <a:t> </a:t>
            </a:r>
            <a:r>
              <a:rPr lang="en-US" sz="750" dirty="0" err="1">
                <a:solidFill>
                  <a:schemeClr val="bg1"/>
                </a:solidFill>
              </a:rPr>
              <a:t>involveret</a:t>
            </a:r>
            <a:r>
              <a:rPr lang="en-US" sz="750" dirty="0">
                <a:solidFill>
                  <a:schemeClr val="bg1"/>
                </a:solidFill>
              </a:rPr>
              <a:t>? </a:t>
            </a:r>
            <a:endParaRPr lang="da-DK" sz="750" dirty="0">
              <a:solidFill>
                <a:schemeClr val="bg1"/>
              </a:solidFill>
            </a:endParaRPr>
          </a:p>
          <a:p>
            <a:pPr marL="128588" indent="-128588">
              <a:buFont typeface="Arial" panose="020B0604020202020204" pitchFamily="34" charset="0"/>
              <a:buChar char="•"/>
            </a:pPr>
            <a:r>
              <a:rPr lang="da-DK" sz="750" dirty="0">
                <a:solidFill>
                  <a:schemeClr val="bg1"/>
                </a:solidFill>
              </a:rPr>
              <a:t>Hvem mistænkes for at have begået overgrebet? (Husk – hvis den mistænkte er ansat af kommunen til at arbejde med barnet behandles sagen efter handlingsvejledning for institutionsledere).</a:t>
            </a:r>
          </a:p>
          <a:p>
            <a:endParaRPr lang="da-DK" sz="750" dirty="0">
              <a:solidFill>
                <a:schemeClr val="bg1"/>
              </a:solidFill>
            </a:endParaRPr>
          </a:p>
        </p:txBody>
      </p:sp>
      <p:sp>
        <p:nvSpPr>
          <p:cNvPr id="23" name="Pil ned 20"/>
          <p:cNvSpPr/>
          <p:nvPr/>
        </p:nvSpPr>
        <p:spPr>
          <a:xfrm>
            <a:off x="1392378" y="2533082"/>
            <a:ext cx="54006" cy="108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5" name="Tekstfelt 24"/>
          <p:cNvSpPr txBox="1"/>
          <p:nvPr/>
        </p:nvSpPr>
        <p:spPr>
          <a:xfrm>
            <a:off x="4967189" y="5475837"/>
            <a:ext cx="1421655" cy="1246495"/>
          </a:xfrm>
          <a:prstGeom prst="rect">
            <a:avLst/>
          </a:prstGeom>
          <a:solidFill>
            <a:schemeClr val="tx2">
              <a:lumMod val="60000"/>
              <a:lumOff val="40000"/>
            </a:schemeClr>
          </a:solidFill>
        </p:spPr>
        <p:txBody>
          <a:bodyPr wrap="square" rtlCol="0">
            <a:spAutoFit/>
          </a:bodyPr>
          <a:lstStyle/>
          <a:p>
            <a:r>
              <a:rPr lang="da-DK" sz="750" dirty="0">
                <a:solidFill>
                  <a:schemeClr val="bg1"/>
                </a:solidFill>
              </a:rPr>
              <a:t>Socialafdelingen skal på eget initiativ orientere fagpersonen om, hvorvidt der er iværksat undersøgelser eller foranstaltninger vedrørende barnet eller den unge, som underretningen angår. Pligten gælder som udgangspunkt alle tilfælde, med mindre særlige forhold gør sig gældende.</a:t>
            </a:r>
          </a:p>
        </p:txBody>
      </p:sp>
      <p:sp>
        <p:nvSpPr>
          <p:cNvPr id="27" name="Tekstfelt 26"/>
          <p:cNvSpPr txBox="1"/>
          <p:nvPr/>
        </p:nvSpPr>
        <p:spPr>
          <a:xfrm>
            <a:off x="6928983" y="1648096"/>
            <a:ext cx="1421655" cy="1246495"/>
          </a:xfrm>
          <a:prstGeom prst="rect">
            <a:avLst/>
          </a:prstGeom>
          <a:solidFill>
            <a:schemeClr val="tx2">
              <a:lumMod val="60000"/>
              <a:lumOff val="40000"/>
            </a:schemeClr>
          </a:solidFill>
        </p:spPr>
        <p:txBody>
          <a:bodyPr wrap="square" rtlCol="0">
            <a:spAutoFit/>
          </a:bodyPr>
          <a:lstStyle/>
          <a:p>
            <a:r>
              <a:rPr lang="da-DK" sz="750" dirty="0">
                <a:solidFill>
                  <a:schemeClr val="bg1"/>
                </a:solidFill>
              </a:rPr>
              <a:t>Socialafdelingen har endvidere mulighed for at orientere fagpersonen om, hvilken indsats, der er iværksat over for barnet eller den unge, og varigheden af indsatsen. Socialafdelingen kan give denne orientering på eget initiativ eller efter anmodning fra fagpersonen.</a:t>
            </a:r>
          </a:p>
        </p:txBody>
      </p:sp>
      <p:sp>
        <p:nvSpPr>
          <p:cNvPr id="28" name="Tekstfelt 27"/>
          <p:cNvSpPr txBox="1"/>
          <p:nvPr/>
        </p:nvSpPr>
        <p:spPr>
          <a:xfrm>
            <a:off x="2916442" y="2820375"/>
            <a:ext cx="1421655" cy="3093154"/>
          </a:xfrm>
          <a:prstGeom prst="rect">
            <a:avLst/>
          </a:prstGeom>
          <a:solidFill>
            <a:schemeClr val="tx2">
              <a:lumMod val="60000"/>
              <a:lumOff val="40000"/>
            </a:schemeClr>
          </a:solidFill>
        </p:spPr>
        <p:txBody>
          <a:bodyPr wrap="square" rtlCol="0">
            <a:spAutoFit/>
          </a:bodyPr>
          <a:lstStyle/>
          <a:p>
            <a:pPr lvl="0"/>
            <a:r>
              <a:rPr lang="da-DK" sz="750" dirty="0">
                <a:solidFill>
                  <a:schemeClr val="bg1"/>
                </a:solidFill>
              </a:rPr>
              <a:t>Hvis der er tale om en konkret mistanke/viden, skal Socialafdelingen afgøre, om politiet og Børnehuset skal involveres. </a:t>
            </a:r>
          </a:p>
          <a:p>
            <a:pPr lvl="0"/>
            <a:endParaRPr lang="da-DK" sz="750" dirty="0">
              <a:solidFill>
                <a:schemeClr val="bg1"/>
              </a:solidFill>
            </a:endParaRPr>
          </a:p>
          <a:p>
            <a:pPr lvl="0"/>
            <a:r>
              <a:rPr lang="en-US" sz="750" dirty="0" err="1">
                <a:solidFill>
                  <a:schemeClr val="bg1"/>
                </a:solidFill>
              </a:rPr>
              <a:t>Ledelsen</a:t>
            </a:r>
            <a:r>
              <a:rPr lang="en-US" sz="750" dirty="0">
                <a:solidFill>
                  <a:schemeClr val="bg1"/>
                </a:solidFill>
              </a:rPr>
              <a:t> </a:t>
            </a:r>
            <a:r>
              <a:rPr lang="en-US" sz="750" dirty="0" err="1">
                <a:solidFill>
                  <a:schemeClr val="bg1"/>
                </a:solidFill>
              </a:rPr>
              <a:t>skal</a:t>
            </a:r>
            <a:r>
              <a:rPr lang="en-US" sz="750" dirty="0">
                <a:solidFill>
                  <a:schemeClr val="bg1"/>
                </a:solidFill>
              </a:rPr>
              <a:t> </a:t>
            </a:r>
            <a:r>
              <a:rPr lang="en-US" sz="750" dirty="0" err="1">
                <a:solidFill>
                  <a:schemeClr val="bg1"/>
                </a:solidFill>
              </a:rPr>
              <a:t>godkende</a:t>
            </a:r>
            <a:r>
              <a:rPr lang="en-US" sz="750" dirty="0">
                <a:solidFill>
                  <a:schemeClr val="bg1"/>
                </a:solidFill>
              </a:rPr>
              <a:t> al </a:t>
            </a:r>
            <a:r>
              <a:rPr lang="en-US" sz="750" dirty="0" err="1">
                <a:solidFill>
                  <a:schemeClr val="bg1"/>
                </a:solidFill>
              </a:rPr>
              <a:t>kontakt</a:t>
            </a:r>
            <a:r>
              <a:rPr lang="en-US" sz="750" dirty="0">
                <a:solidFill>
                  <a:schemeClr val="bg1"/>
                </a:solidFill>
              </a:rPr>
              <a:t> </a:t>
            </a:r>
            <a:r>
              <a:rPr lang="en-US" sz="750" dirty="0" err="1">
                <a:solidFill>
                  <a:schemeClr val="bg1"/>
                </a:solidFill>
              </a:rPr>
              <a:t>til</a:t>
            </a:r>
            <a:r>
              <a:rPr lang="en-US" sz="750" dirty="0">
                <a:solidFill>
                  <a:schemeClr val="bg1"/>
                </a:solidFill>
              </a:rPr>
              <a:t> </a:t>
            </a:r>
            <a:r>
              <a:rPr lang="en-US" sz="750" dirty="0" err="1">
                <a:solidFill>
                  <a:schemeClr val="bg1"/>
                </a:solidFill>
              </a:rPr>
              <a:t>politiet</a:t>
            </a:r>
            <a:r>
              <a:rPr lang="en-US" sz="750" dirty="0">
                <a:solidFill>
                  <a:schemeClr val="bg1"/>
                </a:solidFill>
              </a:rPr>
              <a:t>. </a:t>
            </a:r>
            <a:endParaRPr lang="da-DK" sz="750" dirty="0">
              <a:solidFill>
                <a:schemeClr val="bg1"/>
              </a:solidFill>
            </a:endParaRPr>
          </a:p>
          <a:p>
            <a:endParaRPr lang="da-DK" sz="750" dirty="0">
              <a:solidFill>
                <a:schemeClr val="bg1"/>
              </a:solidFill>
            </a:endParaRPr>
          </a:p>
          <a:p>
            <a:r>
              <a:rPr lang="da-DK" sz="750" dirty="0">
                <a:solidFill>
                  <a:schemeClr val="bg1"/>
                </a:solidFill>
              </a:rPr>
              <a:t>Socialafdelingen skal også afgøre, om der skal rettes en uformel henvendelse til politiet, eller om der skal ske anmeldelse. </a:t>
            </a:r>
          </a:p>
          <a:p>
            <a:endParaRPr lang="da-DK" sz="750" dirty="0">
              <a:solidFill>
                <a:schemeClr val="bg1"/>
              </a:solidFill>
            </a:endParaRPr>
          </a:p>
          <a:p>
            <a:r>
              <a:rPr lang="da-DK" sz="750" dirty="0">
                <a:solidFill>
                  <a:schemeClr val="bg1"/>
                </a:solidFill>
              </a:rPr>
              <a:t>Det er altid ledelsen, der underskriver en anmeldelse til politiet.</a:t>
            </a:r>
            <a:r>
              <a:rPr lang="da-DK" sz="750" dirty="0"/>
              <a:t> </a:t>
            </a:r>
          </a:p>
          <a:p>
            <a:endParaRPr lang="da-DK" sz="750" dirty="0"/>
          </a:p>
          <a:p>
            <a:r>
              <a:rPr lang="da-DK" sz="750" dirty="0">
                <a:solidFill>
                  <a:schemeClr val="bg1"/>
                </a:solidFill>
              </a:rPr>
              <a:t>Hvis forældrene ikke er mistænkte i sagen, så skal de underrettes om en politianmeldelse på baggrund af en underretning på deres barn.</a:t>
            </a:r>
          </a:p>
          <a:p>
            <a:endParaRPr lang="da-DK" sz="750" dirty="0">
              <a:solidFill>
                <a:schemeClr val="bg1"/>
              </a:solidFill>
            </a:endParaRPr>
          </a:p>
        </p:txBody>
      </p:sp>
      <p:sp>
        <p:nvSpPr>
          <p:cNvPr id="29" name="Tekstfelt 28"/>
          <p:cNvSpPr txBox="1"/>
          <p:nvPr/>
        </p:nvSpPr>
        <p:spPr>
          <a:xfrm>
            <a:off x="4959950" y="1866615"/>
            <a:ext cx="1421655" cy="3416320"/>
          </a:xfrm>
          <a:prstGeom prst="rect">
            <a:avLst/>
          </a:prstGeom>
          <a:solidFill>
            <a:schemeClr val="tx2">
              <a:lumMod val="60000"/>
              <a:lumOff val="40000"/>
            </a:schemeClr>
          </a:solidFill>
        </p:spPr>
        <p:txBody>
          <a:bodyPr wrap="square" rtlCol="0">
            <a:spAutoFit/>
          </a:bodyPr>
          <a:lstStyle/>
          <a:p>
            <a:r>
              <a:rPr lang="da-DK" sz="750" dirty="0">
                <a:solidFill>
                  <a:schemeClr val="bg1"/>
                </a:solidFill>
              </a:rPr>
              <a:t>Ved mistanke om vold kan:</a:t>
            </a:r>
          </a:p>
          <a:p>
            <a:r>
              <a:rPr lang="da-DK" sz="750" dirty="0">
                <a:solidFill>
                  <a:schemeClr val="bg1"/>
                </a:solidFill>
              </a:rPr>
              <a:t> </a:t>
            </a:r>
            <a:r>
              <a:rPr lang="en-US" sz="750" dirty="0">
                <a:solidFill>
                  <a:schemeClr val="bg1"/>
                </a:solidFill>
              </a:rPr>
              <a:t>pk. Jack </a:t>
            </a:r>
            <a:r>
              <a:rPr lang="en-US" sz="750" dirty="0" err="1">
                <a:solidFill>
                  <a:schemeClr val="bg1"/>
                </a:solidFill>
              </a:rPr>
              <a:t>Liedecke</a:t>
            </a:r>
            <a:r>
              <a:rPr lang="en-US" sz="750" dirty="0">
                <a:solidFill>
                  <a:schemeClr val="bg1"/>
                </a:solidFill>
              </a:rPr>
              <a:t> (</a:t>
            </a:r>
            <a:r>
              <a:rPr lang="en-US" sz="750" dirty="0" err="1">
                <a:solidFill>
                  <a:schemeClr val="bg1"/>
                </a:solidFill>
              </a:rPr>
              <a:t>tlf</a:t>
            </a:r>
            <a:r>
              <a:rPr lang="en-US" sz="750" dirty="0">
                <a:solidFill>
                  <a:schemeClr val="bg1"/>
                </a:solidFill>
              </a:rPr>
              <a:t>. 41382127)/pa. </a:t>
            </a:r>
            <a:r>
              <a:rPr lang="de-DE" sz="750" dirty="0">
                <a:solidFill>
                  <a:schemeClr val="bg1"/>
                </a:solidFill>
              </a:rPr>
              <a:t>Carsten Andersen(</a:t>
            </a:r>
            <a:r>
              <a:rPr lang="de-DE" sz="750" dirty="0" err="1">
                <a:solidFill>
                  <a:schemeClr val="bg1"/>
                </a:solidFill>
              </a:rPr>
              <a:t>tlf</a:t>
            </a:r>
            <a:r>
              <a:rPr lang="de-DE" sz="750" dirty="0">
                <a:solidFill>
                  <a:schemeClr val="bg1"/>
                </a:solidFill>
              </a:rPr>
              <a:t>. 41382109)  </a:t>
            </a:r>
            <a:r>
              <a:rPr lang="de-DE" sz="750" dirty="0" err="1">
                <a:solidFill>
                  <a:schemeClr val="bg1"/>
                </a:solidFill>
              </a:rPr>
              <a:t>kontaktes</a:t>
            </a:r>
            <a:r>
              <a:rPr lang="de-DE" sz="750" dirty="0">
                <a:solidFill>
                  <a:schemeClr val="bg1"/>
                </a:solidFill>
              </a:rPr>
              <a:t>.</a:t>
            </a:r>
          </a:p>
          <a:p>
            <a:endParaRPr lang="de-DE" sz="750" dirty="0">
              <a:solidFill>
                <a:schemeClr val="bg1"/>
              </a:solidFill>
            </a:endParaRPr>
          </a:p>
          <a:p>
            <a:r>
              <a:rPr lang="da-DK" sz="750" dirty="0">
                <a:solidFill>
                  <a:schemeClr val="bg1"/>
                </a:solidFill>
              </a:rPr>
              <a:t>Ved mistanke om seksuelle overgreb kan:</a:t>
            </a:r>
          </a:p>
          <a:p>
            <a:r>
              <a:rPr lang="da-DK" sz="750" dirty="0">
                <a:solidFill>
                  <a:schemeClr val="bg1"/>
                </a:solidFill>
              </a:rPr>
              <a:t> </a:t>
            </a:r>
            <a:r>
              <a:rPr lang="de-DE" sz="750" dirty="0" err="1">
                <a:solidFill>
                  <a:schemeClr val="bg1"/>
                </a:solidFill>
              </a:rPr>
              <a:t>pk.</a:t>
            </a:r>
            <a:r>
              <a:rPr lang="de-DE" sz="750" dirty="0">
                <a:solidFill>
                  <a:schemeClr val="bg1"/>
                </a:solidFill>
              </a:rPr>
              <a:t> Carsten </a:t>
            </a:r>
            <a:r>
              <a:rPr lang="de-DE" sz="750" dirty="0" err="1">
                <a:solidFill>
                  <a:schemeClr val="bg1"/>
                </a:solidFill>
              </a:rPr>
              <a:t>Dichmann</a:t>
            </a:r>
            <a:r>
              <a:rPr lang="de-DE" sz="750" dirty="0">
                <a:solidFill>
                  <a:schemeClr val="bg1"/>
                </a:solidFill>
              </a:rPr>
              <a:t> Andersen(</a:t>
            </a:r>
            <a:r>
              <a:rPr lang="de-DE" sz="750" dirty="0" err="1">
                <a:solidFill>
                  <a:schemeClr val="bg1"/>
                </a:solidFill>
              </a:rPr>
              <a:t>tlf</a:t>
            </a:r>
            <a:r>
              <a:rPr lang="de-DE" sz="750" dirty="0">
                <a:solidFill>
                  <a:schemeClr val="bg1"/>
                </a:solidFill>
              </a:rPr>
              <a:t>. 72583580)/</a:t>
            </a:r>
            <a:r>
              <a:rPr lang="de-DE" sz="750" dirty="0" err="1">
                <a:solidFill>
                  <a:schemeClr val="bg1"/>
                </a:solidFill>
              </a:rPr>
              <a:t>ka</a:t>
            </a:r>
            <a:r>
              <a:rPr lang="de-DE" sz="750" dirty="0">
                <a:solidFill>
                  <a:schemeClr val="bg1"/>
                </a:solidFill>
              </a:rPr>
              <a:t>. Helle Lehn(</a:t>
            </a:r>
            <a:r>
              <a:rPr lang="de-DE" sz="750" dirty="0" err="1">
                <a:solidFill>
                  <a:schemeClr val="bg1"/>
                </a:solidFill>
              </a:rPr>
              <a:t>tlf</a:t>
            </a:r>
            <a:r>
              <a:rPr lang="de-DE" sz="750" dirty="0">
                <a:solidFill>
                  <a:schemeClr val="bg1"/>
                </a:solidFill>
              </a:rPr>
              <a:t>. 41227056) </a:t>
            </a:r>
            <a:r>
              <a:rPr lang="de-DE" sz="750" dirty="0" err="1">
                <a:solidFill>
                  <a:schemeClr val="bg1"/>
                </a:solidFill>
              </a:rPr>
              <a:t>kontaktes</a:t>
            </a:r>
            <a:r>
              <a:rPr lang="de-DE" sz="750" dirty="0">
                <a:solidFill>
                  <a:schemeClr val="bg1"/>
                </a:solidFill>
              </a:rPr>
              <a:t>.</a:t>
            </a:r>
            <a:r>
              <a:rPr lang="da-DK" sz="750" dirty="0">
                <a:solidFill>
                  <a:schemeClr val="bg1"/>
                </a:solidFill>
              </a:rPr>
              <a:t> </a:t>
            </a:r>
          </a:p>
          <a:p>
            <a:endParaRPr lang="da-DK" sz="750" dirty="0">
              <a:solidFill>
                <a:schemeClr val="bg1"/>
              </a:solidFill>
            </a:endParaRPr>
          </a:p>
          <a:p>
            <a:r>
              <a:rPr lang="da-DK" sz="750" dirty="0">
                <a:solidFill>
                  <a:schemeClr val="bg1"/>
                </a:solidFill>
              </a:rPr>
              <a:t>Ved anmeldelse er det politiet, der har ansvaret for efterforskning af sagen. Samtidigt orienteres Børnehuset.</a:t>
            </a:r>
          </a:p>
          <a:p>
            <a:endParaRPr lang="da-DK" sz="750" dirty="0">
              <a:solidFill>
                <a:schemeClr val="bg1"/>
              </a:solidFill>
            </a:endParaRPr>
          </a:p>
          <a:p>
            <a:r>
              <a:rPr lang="da-DK" sz="750" dirty="0">
                <a:solidFill>
                  <a:schemeClr val="bg1"/>
                </a:solidFill>
              </a:rPr>
              <a:t>Det er desuden politiet, der tager stilling til, hvornår og hvordan forældrene involveres, og om forældrene skal deltage i eventuelle undersøgelser.</a:t>
            </a:r>
          </a:p>
          <a:p>
            <a:r>
              <a:rPr lang="da-DK" sz="750" dirty="0">
                <a:solidFill>
                  <a:schemeClr val="bg1"/>
                </a:solidFill>
              </a:rPr>
              <a:t>Politiets efterforskning skal koordineres nøje med Socialafdelingens arbejde.</a:t>
            </a:r>
          </a:p>
          <a:p>
            <a:endParaRPr lang="da-DK" sz="750" dirty="0">
              <a:solidFill>
                <a:schemeClr val="bg1"/>
              </a:solidFill>
            </a:endParaRPr>
          </a:p>
        </p:txBody>
      </p:sp>
      <p:sp>
        <p:nvSpPr>
          <p:cNvPr id="32" name="Tekstfelt 31"/>
          <p:cNvSpPr txBox="1"/>
          <p:nvPr/>
        </p:nvSpPr>
        <p:spPr>
          <a:xfrm>
            <a:off x="2899367" y="1648096"/>
            <a:ext cx="1421655" cy="438582"/>
          </a:xfrm>
          <a:prstGeom prst="rect">
            <a:avLst/>
          </a:prstGeom>
          <a:solidFill>
            <a:schemeClr val="tx2">
              <a:lumMod val="60000"/>
              <a:lumOff val="40000"/>
            </a:schemeClr>
          </a:solidFill>
        </p:spPr>
        <p:txBody>
          <a:bodyPr wrap="square" rtlCol="0">
            <a:spAutoFit/>
          </a:bodyPr>
          <a:lstStyle/>
          <a:p>
            <a:r>
              <a:rPr lang="da-DK" sz="750" dirty="0">
                <a:solidFill>
                  <a:schemeClr val="bg1"/>
                </a:solidFill>
              </a:rPr>
              <a:t>Underretter modtager kvittering på underretning  inden 6 dage.</a:t>
            </a:r>
          </a:p>
        </p:txBody>
      </p:sp>
      <p:sp>
        <p:nvSpPr>
          <p:cNvPr id="33" name="Tekstfelt 32"/>
          <p:cNvSpPr txBox="1"/>
          <p:nvPr/>
        </p:nvSpPr>
        <p:spPr>
          <a:xfrm>
            <a:off x="617432" y="2759746"/>
            <a:ext cx="1668221" cy="1015663"/>
          </a:xfrm>
          <a:prstGeom prst="rect">
            <a:avLst/>
          </a:prstGeom>
          <a:solidFill>
            <a:schemeClr val="tx2">
              <a:lumMod val="60000"/>
              <a:lumOff val="40000"/>
            </a:schemeClr>
          </a:solidFill>
        </p:spPr>
        <p:txBody>
          <a:bodyPr wrap="square" rtlCol="0">
            <a:spAutoFit/>
          </a:bodyPr>
          <a:lstStyle/>
          <a:p>
            <a:r>
              <a:rPr lang="da-DK" sz="750" dirty="0">
                <a:solidFill>
                  <a:schemeClr val="bg1"/>
                </a:solidFill>
              </a:rPr>
              <a:t>Hvis henvendelsen kommer fra en fagprofessionel, der har mistanke til forældrene, skal du pointere, at underretter ikke må orientere forældrene om sin mistanke og om henvendelsen til Socialafdelingen. Det har betydning for politiets efterforskning af sagen.</a:t>
            </a:r>
          </a:p>
        </p:txBody>
      </p:sp>
      <p:sp>
        <p:nvSpPr>
          <p:cNvPr id="34" name="Tekstfelt 33"/>
          <p:cNvSpPr txBox="1"/>
          <p:nvPr/>
        </p:nvSpPr>
        <p:spPr>
          <a:xfrm>
            <a:off x="6928983" y="3123880"/>
            <a:ext cx="1421655" cy="1361911"/>
          </a:xfrm>
          <a:prstGeom prst="rect">
            <a:avLst/>
          </a:prstGeom>
          <a:solidFill>
            <a:schemeClr val="tx2">
              <a:lumMod val="60000"/>
              <a:lumOff val="40000"/>
            </a:schemeClr>
          </a:solidFill>
        </p:spPr>
        <p:txBody>
          <a:bodyPr wrap="square" rtlCol="0">
            <a:spAutoFit/>
          </a:bodyPr>
          <a:lstStyle/>
          <a:p>
            <a:r>
              <a:rPr lang="da-DK" sz="750" dirty="0">
                <a:solidFill>
                  <a:schemeClr val="bg1"/>
                </a:solidFill>
              </a:rPr>
              <a:t>I nogle tilfælde fører mistanken ikke umiddelbart til anmeldelse til politiet. Her er det vigtigt, at du opfordrer institutionen til at fortsætte observationerne af barnet. De bør skærpe interessen for barnet og være nysgerrige, når barnet kommer med bekymrende udsagn eller signaler, men de må aldrig ”afhøre” barnet. </a:t>
            </a:r>
          </a:p>
        </p:txBody>
      </p:sp>
      <p:sp>
        <p:nvSpPr>
          <p:cNvPr id="35" name="Pil ned 20"/>
          <p:cNvSpPr/>
          <p:nvPr/>
        </p:nvSpPr>
        <p:spPr>
          <a:xfrm>
            <a:off x="1365375" y="3817674"/>
            <a:ext cx="54006" cy="108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37" name="Pil ned 20"/>
          <p:cNvSpPr/>
          <p:nvPr/>
        </p:nvSpPr>
        <p:spPr>
          <a:xfrm>
            <a:off x="3556188" y="2112356"/>
            <a:ext cx="54006" cy="108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38" name="Pil ned 20"/>
          <p:cNvSpPr/>
          <p:nvPr/>
        </p:nvSpPr>
        <p:spPr>
          <a:xfrm>
            <a:off x="3546509" y="2608592"/>
            <a:ext cx="54006" cy="108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40" name="Pil ned 20"/>
          <p:cNvSpPr/>
          <p:nvPr/>
        </p:nvSpPr>
        <p:spPr>
          <a:xfrm>
            <a:off x="5617589" y="5323290"/>
            <a:ext cx="54006" cy="108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44" name="Tekstfelt 43"/>
          <p:cNvSpPr txBox="1"/>
          <p:nvPr/>
        </p:nvSpPr>
        <p:spPr>
          <a:xfrm>
            <a:off x="4959950" y="1011645"/>
            <a:ext cx="1421655" cy="669414"/>
          </a:xfrm>
          <a:prstGeom prst="rect">
            <a:avLst/>
          </a:prstGeom>
          <a:solidFill>
            <a:schemeClr val="tx2">
              <a:lumMod val="60000"/>
              <a:lumOff val="40000"/>
            </a:schemeClr>
          </a:solidFill>
        </p:spPr>
        <p:txBody>
          <a:bodyPr wrap="square" rtlCol="0">
            <a:spAutoFit/>
          </a:bodyPr>
          <a:lstStyle/>
          <a:p>
            <a:r>
              <a:rPr lang="da-DK" sz="750" dirty="0">
                <a:solidFill>
                  <a:schemeClr val="bg1"/>
                </a:solidFill>
              </a:rPr>
              <a:t>Du skal som sagsbehandler vurdere, om der iværksættes tiltag for at beskytte barnet, alene på baggrund af mistanken.</a:t>
            </a:r>
          </a:p>
        </p:txBody>
      </p:sp>
      <p:sp>
        <p:nvSpPr>
          <p:cNvPr id="45" name="Pil ned 20"/>
          <p:cNvSpPr/>
          <p:nvPr/>
        </p:nvSpPr>
        <p:spPr>
          <a:xfrm>
            <a:off x="7585804" y="2955229"/>
            <a:ext cx="54006" cy="108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cxnSp>
        <p:nvCxnSpPr>
          <p:cNvPr id="49" name="Vinklet forbindelse 48"/>
          <p:cNvCxnSpPr/>
          <p:nvPr/>
        </p:nvCxnSpPr>
        <p:spPr>
          <a:xfrm rot="5400000" flipH="1" flipV="1">
            <a:off x="278231" y="2603036"/>
            <a:ext cx="4139196" cy="2155670"/>
          </a:xfrm>
          <a:prstGeom prst="bentConnector5">
            <a:avLst>
              <a:gd name="adj1" fmla="val -5523"/>
              <a:gd name="adj2" fmla="val 52929"/>
              <a:gd name="adj3" fmla="val 10552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Vinklet forbindelse 59"/>
          <p:cNvCxnSpPr>
            <a:stCxn id="25" idx="2"/>
            <a:endCxn id="27" idx="0"/>
          </p:cNvCxnSpPr>
          <p:nvPr/>
        </p:nvCxnSpPr>
        <p:spPr>
          <a:xfrm rot="5400000" flipH="1" flipV="1">
            <a:off x="4121796" y="3204317"/>
            <a:ext cx="5074236" cy="1961794"/>
          </a:xfrm>
          <a:prstGeom prst="bentConnector5">
            <a:avLst>
              <a:gd name="adj1" fmla="val -4505"/>
              <a:gd name="adj2" fmla="val 50000"/>
              <a:gd name="adj3" fmla="val 104505"/>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Pil ned 20"/>
          <p:cNvSpPr/>
          <p:nvPr/>
        </p:nvSpPr>
        <p:spPr>
          <a:xfrm>
            <a:off x="5590586" y="1719831"/>
            <a:ext cx="54006" cy="108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cxnSp>
        <p:nvCxnSpPr>
          <p:cNvPr id="11" name="Vinklet forbindelse 10"/>
          <p:cNvCxnSpPr>
            <a:stCxn id="28" idx="2"/>
            <a:endCxn id="44" idx="0"/>
          </p:cNvCxnSpPr>
          <p:nvPr/>
        </p:nvCxnSpPr>
        <p:spPr>
          <a:xfrm rot="5400000" flipH="1" flipV="1">
            <a:off x="2198082" y="2440833"/>
            <a:ext cx="4901884" cy="2043508"/>
          </a:xfrm>
          <a:prstGeom prst="bentConnector5">
            <a:avLst>
              <a:gd name="adj1" fmla="val -4664"/>
              <a:gd name="adj2" fmla="val 50000"/>
              <a:gd name="adj3" fmla="val 104664"/>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23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360039"/>
          </a:xfrm>
        </p:spPr>
        <p:txBody>
          <a:bodyPr/>
          <a:lstStyle/>
          <a:p>
            <a:r>
              <a:rPr lang="da-DK" sz="1800" b="1" dirty="0">
                <a:effectLst>
                  <a:outerShdw blurRad="38100" dist="38100" dir="2700000" algn="tl">
                    <a:srgbClr val="000000">
                      <a:alpha val="43137"/>
                    </a:srgbClr>
                  </a:outerShdw>
                </a:effectLst>
              </a:rPr>
              <a:t>Særlig fokus på koordinering med dagtilbud og skoler</a:t>
            </a:r>
          </a:p>
        </p:txBody>
      </p:sp>
      <p:sp>
        <p:nvSpPr>
          <p:cNvPr id="4" name="Tekstfelt 3"/>
          <p:cNvSpPr txBox="1"/>
          <p:nvPr/>
        </p:nvSpPr>
        <p:spPr>
          <a:xfrm>
            <a:off x="685800" y="1844824"/>
            <a:ext cx="7772400" cy="4455066"/>
          </a:xfrm>
          <a:prstGeom prst="rect">
            <a:avLst/>
          </a:prstGeom>
          <a:noFill/>
        </p:spPr>
        <p:txBody>
          <a:bodyPr wrap="square" rtlCol="0">
            <a:spAutoFit/>
          </a:bodyPr>
          <a:lstStyle/>
          <a:p>
            <a:r>
              <a:rPr lang="da-DK" sz="1050" b="1" dirty="0"/>
              <a:t>Undersøgelse hos læge/sygehus</a:t>
            </a:r>
          </a:p>
          <a:p>
            <a:r>
              <a:rPr lang="da-DK" sz="1050" dirty="0"/>
              <a:t>I nogle tilfælde vil det være nødvendigt at få barnet undersøgt på Retsmedicinsk afdeling, OUH eller hos praktiserende læge, hvor socialrådgiveren har den koordinerende funktion og vil kontakte den skole/dagtilbud, hvor barnet opholder sig. I nogle tilfælde, vil skole- eller dagtilbud have en hjælpende og støttende funktion for barnet i undersøgelsessituationen. Dette for at skabe tryghed for barnet og kun i de </a:t>
            </a:r>
          </a:p>
          <a:p>
            <a:r>
              <a:rPr lang="da-DK" sz="1050" dirty="0"/>
              <a:t>tilfælde, hvor forældrene ikke kan inddrages (hvis forældrene er mistænkte for at have begået overgrebet). </a:t>
            </a:r>
          </a:p>
          <a:p>
            <a:endParaRPr lang="da-DK" sz="1050" dirty="0"/>
          </a:p>
          <a:p>
            <a:endParaRPr lang="da-DK" sz="1050" dirty="0"/>
          </a:p>
          <a:p>
            <a:r>
              <a:rPr lang="da-DK" sz="1050" b="1" dirty="0"/>
              <a:t>Indkaldelse som vidne eller tryghedsperson </a:t>
            </a:r>
            <a:endParaRPr lang="da-DK" sz="1050" dirty="0"/>
          </a:p>
          <a:p>
            <a:r>
              <a:rPr lang="da-DK" sz="1050" dirty="0"/>
              <a:t>Såfremt politiet finder grundlag for sigtelser i sagen, kan følgende blive indkaldt som vidner i sagen: </a:t>
            </a:r>
          </a:p>
          <a:p>
            <a:pPr marL="171450" indent="-171450">
              <a:buFont typeface="Arial" panose="020B0604020202020204" pitchFamily="34" charset="0"/>
              <a:buChar char="•"/>
            </a:pPr>
            <a:r>
              <a:rPr lang="da-DK" sz="1050" dirty="0"/>
              <a:t>Underretter </a:t>
            </a:r>
          </a:p>
          <a:p>
            <a:pPr marL="171450" indent="-171450">
              <a:buFont typeface="Arial" panose="020B0604020202020204" pitchFamily="34" charset="0"/>
              <a:buChar char="•"/>
            </a:pPr>
            <a:r>
              <a:rPr lang="da-DK" sz="1050" dirty="0"/>
              <a:t>Den medarbejder, der har overværet eller hørt om overgrebet fra barnet </a:t>
            </a:r>
          </a:p>
          <a:p>
            <a:pPr marL="171450" indent="-171450">
              <a:buFont typeface="Arial" panose="020B0604020202020204" pitchFamily="34" charset="0"/>
              <a:buChar char="•"/>
            </a:pPr>
            <a:r>
              <a:rPr lang="da-DK" sz="1050" dirty="0"/>
              <a:t>Den medarbejder, der har afholdt børnesamtalen med barnet</a:t>
            </a:r>
          </a:p>
          <a:p>
            <a:endParaRPr lang="da-DK" sz="1050" dirty="0"/>
          </a:p>
          <a:p>
            <a:r>
              <a:rPr lang="da-DK" sz="1050" dirty="0"/>
              <a:t>Det anbefales, at dagtilbud og skole tilbyder medarbejderen støtte under retsmødet. </a:t>
            </a:r>
          </a:p>
          <a:p>
            <a:endParaRPr lang="da-DK" sz="1050" dirty="0"/>
          </a:p>
          <a:p>
            <a:r>
              <a:rPr lang="da-DK" sz="1050" dirty="0"/>
              <a:t>Under videoafhøringer (børn under 15 år eller kognitivt svarende til under 15 år), vil barnet skulle tilbydes en tryghedsperson. Dette vil meget ofte være en voksen fra dagtilbud eller skole, som barnet kender godt og er tryg ved. Socialrådgiveren koordinerer dette med politiet og tryghedspersonen. </a:t>
            </a:r>
          </a:p>
          <a:p>
            <a:endParaRPr lang="da-DK" sz="1050" dirty="0"/>
          </a:p>
          <a:p>
            <a:r>
              <a:rPr lang="da-DK" sz="1050" dirty="0"/>
              <a:t>Tryghedspersonen må ikke være et kommende relevant vidne i politisagen. </a:t>
            </a:r>
          </a:p>
          <a:p>
            <a:endParaRPr lang="da-DK" sz="1050" b="1" dirty="0"/>
          </a:p>
          <a:p>
            <a:r>
              <a:rPr lang="da-DK" sz="1050" b="1" dirty="0"/>
              <a:t>Ved overgreb der medfører akut anbringelse af barnet </a:t>
            </a:r>
            <a:endParaRPr lang="da-DK" sz="1050" dirty="0"/>
          </a:p>
          <a:p>
            <a:r>
              <a:rPr lang="da-DK" sz="1050" dirty="0"/>
              <a:t>I helt særlige tilfælde, vil Socialafdelingen være nødsaget til at sikre barnet, via en anbringelse uden for hjemmet. I disse situationer vil det fremme barnets tryghed, at socialrådgiveren indkalder relevante samarbejdspartnere til koordinerende møde. Her kan være tale om barnets dagtilbud eller skole, PPR-psykologen, anbringelsessted og biologiske forældre (disse kan kun indkaldes såfremt afhøringerne hos politiet er afsluttet). </a:t>
            </a:r>
          </a:p>
        </p:txBody>
      </p:sp>
    </p:spTree>
    <p:extLst>
      <p:ext uri="{BB962C8B-B14F-4D97-AF65-F5344CB8AC3E}">
        <p14:creationId xmlns:p14="http://schemas.microsoft.com/office/powerpoint/2010/main" val="3234395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438710"/>
            <a:ext cx="3189447" cy="360040"/>
          </a:xfrm>
        </p:spPr>
        <p:txBody>
          <a:bodyPr/>
          <a:lstStyle/>
          <a:p>
            <a:r>
              <a:rPr lang="da-DK" sz="1800" b="1" dirty="0">
                <a:effectLst>
                  <a:outerShdw blurRad="38100" dist="38100" dir="2700000" algn="tl">
                    <a:srgbClr val="000000">
                      <a:alpha val="43137"/>
                    </a:srgbClr>
                  </a:outerShdw>
                </a:effectLst>
              </a:rPr>
              <a:t>Politiets &amp; Børnehusets arbejde</a:t>
            </a:r>
          </a:p>
        </p:txBody>
      </p:sp>
      <p:sp>
        <p:nvSpPr>
          <p:cNvPr id="3" name="Tekstfelt 2"/>
          <p:cNvSpPr txBox="1"/>
          <p:nvPr/>
        </p:nvSpPr>
        <p:spPr>
          <a:xfrm>
            <a:off x="827584" y="1854327"/>
            <a:ext cx="4824536" cy="2862322"/>
          </a:xfrm>
          <a:prstGeom prst="rect">
            <a:avLst/>
          </a:prstGeom>
          <a:noFill/>
        </p:spPr>
        <p:txBody>
          <a:bodyPr wrap="square" rtlCol="0">
            <a:spAutoFit/>
          </a:bodyPr>
          <a:lstStyle/>
          <a:p>
            <a:r>
              <a:rPr lang="da-DK" sz="1000" dirty="0"/>
              <a:t>Politiet koncentrerer sig om at sikre eventuelle fysiske spor/beviser på at overgrebet har fundet sted, herunder f.eks. igennem en retsmedicinsk undersøgelse af barnet. Er der tale om, at overgrebet/volden er sket inden for de sidste 48 timer, kan politiet vurdere, at barnet skal undersøges retsmedicinsk for eventuelle spor efter overgrebet/volden. </a:t>
            </a:r>
          </a:p>
          <a:p>
            <a:endParaRPr lang="da-DK" sz="1000" dirty="0"/>
          </a:p>
          <a:p>
            <a:r>
              <a:rPr lang="da-DK" sz="1000" dirty="0"/>
              <a:t>Når der sker en politianmeldelse af en sag om vold eller overgreb imod børn, vil det typisk være i børnehuset at en videoafhøring af barnet sker. Her bliver barnet afhørt af en specielt uddannet politibetjent eller andet personale. En afhøring som kan blive brugt i en senere retssag i stedet for at barnet vidner i denne (for børn op til 15 år). Forældre og andre omsorgspersoner må ikke overvære afhøringen.</a:t>
            </a:r>
          </a:p>
          <a:p>
            <a:endParaRPr lang="da-DK" sz="1000" dirty="0"/>
          </a:p>
          <a:p>
            <a:r>
              <a:rPr lang="da-DK" sz="1000" dirty="0">
                <a:ea typeface="Times New Roman" panose="02020603050405020304" pitchFamily="18" charset="0"/>
                <a:cs typeface="Times New Roman" panose="02020603050405020304" pitchFamily="18" charset="0"/>
              </a:rPr>
              <a:t>På Fyn er vi tilknyttet Børnehus Syd i Odense. I sager med overgreb/vold imod børn, vil det typisk være dem der koordinerer imellem de forskellige myndigheder og afholder eventuelle opfølgningsmøder ift. den aktuelle sag. </a:t>
            </a:r>
          </a:p>
          <a:p>
            <a:r>
              <a:rPr lang="da-DK" sz="1000" dirty="0"/>
              <a:t>Børnehus Syd er et tilbud til børn og unge i alderen 0 til og med 17 år, der har været udsat for seksuelle eller voldelige (fysiske og/eller psykiske) overgreb.</a:t>
            </a:r>
          </a:p>
          <a:p>
            <a:endParaRPr lang="da-DK" sz="1000" dirty="0">
              <a:ea typeface="Times New Roman" panose="02020603050405020304" pitchFamily="18" charset="0"/>
              <a:cs typeface="Times New Roman" panose="02020603050405020304" pitchFamily="18" charset="0"/>
            </a:endParaRPr>
          </a:p>
          <a:p>
            <a:endParaRPr lang="da-DK" sz="1000" dirty="0"/>
          </a:p>
        </p:txBody>
      </p:sp>
      <p:sp>
        <p:nvSpPr>
          <p:cNvPr id="4" name="Tekstfelt 3"/>
          <p:cNvSpPr txBox="1"/>
          <p:nvPr/>
        </p:nvSpPr>
        <p:spPr>
          <a:xfrm>
            <a:off x="6084168" y="910045"/>
            <a:ext cx="2592288" cy="1777410"/>
          </a:xfrm>
          <a:prstGeom prst="rect">
            <a:avLst/>
          </a:prstGeom>
          <a:solidFill>
            <a:schemeClr val="accent6"/>
          </a:solidFill>
        </p:spPr>
        <p:txBody>
          <a:bodyPr wrap="square" rtlCol="0">
            <a:spAutoFit/>
          </a:bodyPr>
          <a:lstStyle/>
          <a:p>
            <a:pPr algn="ctr"/>
            <a:r>
              <a:rPr lang="da-DK" sz="1050" b="1" dirty="0">
                <a:effectLst>
                  <a:outerShdw blurRad="38100" dist="38100" dir="2700000" algn="tl">
                    <a:srgbClr val="000000">
                      <a:alpha val="43137"/>
                    </a:srgbClr>
                  </a:outerShdw>
                </a:effectLst>
              </a:rPr>
              <a:t>Foto-</a:t>
            </a:r>
            <a:r>
              <a:rPr lang="da-DK" sz="1050" b="1" dirty="0" err="1">
                <a:effectLst>
                  <a:outerShdw blurRad="38100" dist="38100" dir="2700000" algn="tl">
                    <a:srgbClr val="000000">
                      <a:alpha val="43137"/>
                    </a:srgbClr>
                  </a:outerShdw>
                </a:effectLst>
              </a:rPr>
              <a:t>kolposkopi</a:t>
            </a:r>
            <a:endParaRPr lang="da-DK" sz="1050" b="1" dirty="0">
              <a:effectLst>
                <a:outerShdw blurRad="38100" dist="38100" dir="2700000" algn="tl">
                  <a:srgbClr val="000000">
                    <a:alpha val="43137"/>
                  </a:srgbClr>
                </a:outerShdw>
              </a:effectLst>
            </a:endParaRP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Ved seksuelle overgreb anvendes der nogle gange en retsmedicinsk kikkertundersøgelse, kendt som foto-</a:t>
            </a:r>
            <a:r>
              <a:rPr lang="da-DK" sz="900" i="1" dirty="0" err="1">
                <a:effectLst>
                  <a:outerShdw blurRad="38100" dist="38100" dir="2700000" algn="tl">
                    <a:srgbClr val="000000">
                      <a:alpha val="43137"/>
                    </a:srgbClr>
                  </a:outerShdw>
                </a:effectLst>
              </a:rPr>
              <a:t>kolposkopi</a:t>
            </a:r>
            <a:r>
              <a:rPr lang="da-DK" sz="900" i="1" dirty="0">
                <a:effectLst>
                  <a:outerShdw blurRad="38100" dist="38100" dir="2700000" algn="tl">
                    <a:srgbClr val="000000">
                      <a:alpha val="43137"/>
                    </a:srgbClr>
                  </a:outerShdw>
                </a:effectLst>
              </a:rPr>
              <a:t>. </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Her undersøges barnets underliv, der affotograferes eventuelle tegn på skader og lign.</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Undersøgelsen er ikke invasiv, dvs. barnets underliv berøres ikke, men undersøgelsen kan dog godt tage op imod 2 timer at gennemføre. </a:t>
            </a:r>
          </a:p>
        </p:txBody>
      </p:sp>
      <p:sp>
        <p:nvSpPr>
          <p:cNvPr id="5" name="Tekstfelt 4"/>
          <p:cNvSpPr txBox="1"/>
          <p:nvPr/>
        </p:nvSpPr>
        <p:spPr>
          <a:xfrm>
            <a:off x="827584" y="4509120"/>
            <a:ext cx="6840760" cy="2192908"/>
          </a:xfrm>
          <a:prstGeom prst="rect">
            <a:avLst/>
          </a:prstGeom>
          <a:solidFill>
            <a:schemeClr val="accent6"/>
          </a:solidFill>
        </p:spPr>
        <p:txBody>
          <a:bodyPr wrap="square" rtlCol="0">
            <a:spAutoFit/>
          </a:bodyPr>
          <a:lstStyle/>
          <a:p>
            <a:pPr algn="ctr"/>
            <a:r>
              <a:rPr lang="da-DK" sz="1050" b="1" dirty="0">
                <a:effectLst>
                  <a:outerShdw blurRad="38100" dist="38100" dir="2700000" algn="tl">
                    <a:srgbClr val="000000">
                      <a:alpha val="43137"/>
                    </a:srgbClr>
                  </a:outerShdw>
                </a:effectLst>
              </a:rPr>
              <a:t>Børnehusene</a:t>
            </a:r>
          </a:p>
          <a:p>
            <a:endParaRPr lang="da-DK" sz="900" dirty="0">
              <a:effectLst>
                <a:outerShdw blurRad="38100" dist="38100" dir="2700000" algn="tl">
                  <a:srgbClr val="000000">
                    <a:alpha val="43137"/>
                  </a:srgbClr>
                </a:outerShdw>
              </a:effectLst>
            </a:endParaRPr>
          </a:p>
          <a:p>
            <a:pPr lvl="0"/>
            <a:r>
              <a:rPr lang="da-DK" sz="900" i="1" dirty="0">
                <a:effectLst>
                  <a:outerShdw blurRad="38100" dist="38100" dir="2700000" algn="tl">
                    <a:srgbClr val="000000">
                      <a:alpha val="43137"/>
                    </a:srgbClr>
                  </a:outerShdw>
                </a:effectLst>
              </a:rPr>
              <a:t>Børnehusene er en relativt ny indsats på det børnefaglige område. I oktober 2013 blev der oprettet fem af disse børnehuse (én i hver region) med det formål at sikre en koordineret indsats i sager om overgreb imod børn. </a:t>
            </a:r>
          </a:p>
          <a:p>
            <a:pPr lvl="0"/>
            <a:endParaRPr lang="da-DK" sz="900" i="1" dirty="0">
              <a:effectLst>
                <a:outerShdw blurRad="38100" dist="38100" dir="2700000" algn="tl">
                  <a:srgbClr val="000000">
                    <a:alpha val="43137"/>
                  </a:srgbClr>
                </a:outerShdw>
              </a:effectLst>
            </a:endParaRPr>
          </a:p>
          <a:p>
            <a:pPr lvl="0"/>
            <a:r>
              <a:rPr lang="da-DK" sz="900" i="1" dirty="0">
                <a:effectLst>
                  <a:outerShdw blurRad="38100" dist="38100" dir="2700000" algn="tl">
                    <a:srgbClr val="000000">
                      <a:alpha val="43137"/>
                    </a:srgbClr>
                  </a:outerShdw>
                </a:effectLst>
              </a:rPr>
              <a:t>Børnehuset er indrettet børnevenligt for at sikre en så god atmosfære for børnene som muligt, når de skal derind. </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Når der kommer sager om overgreb/vold til de sociale myndigheder, har de mulighed for at henvise barnet til Børnehuset, hvor indsatsen i forhold til det specifikke overgreb (eller mistanke herom) kan koordineres imellem de forskellige myndigheder. </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Det er også her at der f.eks. afholdes samtaler og afhøringer af barnet, da de kan udføres af specialuddannet personale.</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Socialstyrelsen understøtter børnehusenes arbejde for at sikre en fælles tværsektoriel indsats af høj kvalitet </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hlinkClick r:id="rId2"/>
              </a:rPr>
              <a:t>Socialstyrelsen</a:t>
            </a:r>
            <a:r>
              <a:rPr lang="da-DK" sz="900" i="1" dirty="0">
                <a:effectLst>
                  <a:outerShdw blurRad="38100" dist="38100" dir="2700000" algn="tl">
                    <a:srgbClr val="000000">
                      <a:alpha val="43137"/>
                    </a:srgbClr>
                  </a:outerShdw>
                </a:effectLst>
              </a:rPr>
              <a:t> + </a:t>
            </a:r>
            <a:r>
              <a:rPr lang="da-DK" sz="900" i="1" dirty="0">
                <a:effectLst>
                  <a:outerShdw blurRad="38100" dist="38100" dir="2700000" algn="tl">
                    <a:srgbClr val="000000">
                      <a:alpha val="43137"/>
                    </a:srgbClr>
                  </a:outerShdw>
                </a:effectLst>
                <a:hlinkClick r:id="rId3"/>
              </a:rPr>
              <a:t>Børnehus Syd</a:t>
            </a:r>
            <a:endParaRPr lang="da-DK" sz="900" i="1" dirty="0">
              <a:effectLst>
                <a:outerShdw blurRad="38100" dist="38100" dir="2700000" algn="tl">
                  <a:srgbClr val="000000">
                    <a:alpha val="43137"/>
                  </a:srgbClr>
                </a:outerShdw>
              </a:effectLst>
            </a:endParaRPr>
          </a:p>
        </p:txBody>
      </p:sp>
      <p:sp>
        <p:nvSpPr>
          <p:cNvPr id="7" name="Rektangel 6"/>
          <p:cNvSpPr/>
          <p:nvPr/>
        </p:nvSpPr>
        <p:spPr>
          <a:xfrm>
            <a:off x="386738" y="872906"/>
            <a:ext cx="4208588" cy="584775"/>
          </a:xfrm>
          <a:prstGeom prst="rect">
            <a:avLst/>
          </a:prstGeom>
        </p:spPr>
        <p:txBody>
          <a:bodyPr wrap="none">
            <a:spAutoFit/>
          </a:bodyPr>
          <a:lstStyle/>
          <a:p>
            <a:r>
              <a:rPr lang="da-DK" sz="3200" b="1" dirty="0">
                <a:effectLst>
                  <a:outerShdw blurRad="38100" dist="38100" dir="2700000" algn="tl">
                    <a:srgbClr val="000000">
                      <a:alpha val="43137"/>
                    </a:srgbClr>
                  </a:outerShdw>
                </a:effectLst>
              </a:rPr>
              <a:t>Det opfølgende arbejde</a:t>
            </a:r>
            <a:endParaRPr lang="da-DK" sz="3200" dirty="0"/>
          </a:p>
        </p:txBody>
      </p:sp>
      <p:sp>
        <p:nvSpPr>
          <p:cNvPr id="8" name="Tekstfelt 7"/>
          <p:cNvSpPr txBox="1"/>
          <p:nvPr/>
        </p:nvSpPr>
        <p:spPr>
          <a:xfrm>
            <a:off x="5832140" y="2998123"/>
            <a:ext cx="3096344" cy="1200329"/>
          </a:xfrm>
          <a:prstGeom prst="rect">
            <a:avLst/>
          </a:prstGeom>
          <a:noFill/>
        </p:spPr>
        <p:txBody>
          <a:bodyPr wrap="square" rtlCol="0">
            <a:spAutoFit/>
          </a:bodyPr>
          <a:lstStyle/>
          <a:p>
            <a:r>
              <a:rPr lang="da-DK" sz="900" i="1" dirty="0"/>
              <a:t>”Det er lovpligtigt for kommunen at benytte børnehuset som led i den børnefaglige undersøgelse, hvis der er viden eller mistanke om, at et barn har været udsat for overgreb, og når politi eller sygehusvæsen er involveret i sagen. Barnets/den unges nærmeste omsorgspersoner kan også modtage krisestøtte i forhold til barnet/den unge i børnehuset. Det er barnets/den unges stedlige kommune, der vurderer om barnet eller den unge skal udredes i børnehuset.” </a:t>
            </a:r>
            <a:r>
              <a:rPr lang="da-DK" sz="900" i="1" dirty="0">
                <a:hlinkClick r:id="rId4"/>
              </a:rPr>
              <a:t>Børnehus Syd</a:t>
            </a:r>
            <a:endParaRPr lang="da-DK" sz="900" i="1" dirty="0"/>
          </a:p>
        </p:txBody>
      </p:sp>
    </p:spTree>
    <p:extLst>
      <p:ext uri="{BB962C8B-B14F-4D97-AF65-F5344CB8AC3E}">
        <p14:creationId xmlns:p14="http://schemas.microsoft.com/office/powerpoint/2010/main" val="3570478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71357"/>
            <a:ext cx="7904163" cy="756084"/>
          </a:xfrm>
        </p:spPr>
        <p:txBody>
          <a:bodyPr/>
          <a:lstStyle/>
          <a:p>
            <a:pPr algn="l"/>
            <a:r>
              <a:rPr lang="da-DK" sz="3200" b="1" dirty="0">
                <a:effectLst>
                  <a:outerShdw blurRad="38100" dist="38100" dir="2700000" algn="tl">
                    <a:srgbClr val="000000">
                      <a:alpha val="43137"/>
                    </a:srgbClr>
                  </a:outerShdw>
                </a:effectLst>
              </a:rPr>
              <a:t>Det opfølgende arbejde</a:t>
            </a:r>
            <a:br>
              <a:rPr lang="da-DK" dirty="0"/>
            </a:br>
            <a:endParaRPr lang="da-DK" dirty="0"/>
          </a:p>
        </p:txBody>
      </p:sp>
      <p:sp>
        <p:nvSpPr>
          <p:cNvPr id="3" name="Pladsholder til indhold 2"/>
          <p:cNvSpPr>
            <a:spLocks noGrp="1"/>
          </p:cNvSpPr>
          <p:nvPr>
            <p:ph idx="1"/>
          </p:nvPr>
        </p:nvSpPr>
        <p:spPr>
          <a:xfrm>
            <a:off x="628649" y="1916832"/>
            <a:ext cx="3871343" cy="4248150"/>
          </a:xfrm>
        </p:spPr>
        <p:txBody>
          <a:bodyPr/>
          <a:lstStyle/>
          <a:p>
            <a:pPr marL="0" indent="0">
              <a:buNone/>
            </a:pPr>
            <a:r>
              <a:rPr lang="da-DK" sz="1000" dirty="0"/>
              <a:t>I </a:t>
            </a:r>
            <a:r>
              <a:rPr lang="da-DK" sz="1000" b="1" dirty="0"/>
              <a:t>familieretshuset</a:t>
            </a:r>
            <a:r>
              <a:rPr lang="da-DK" sz="1000" dirty="0"/>
              <a:t> screenes alle familier og visiteres til forskellige forløb. </a:t>
            </a:r>
          </a:p>
          <a:p>
            <a:pPr marL="0" indent="0">
              <a:buNone/>
            </a:pPr>
            <a:r>
              <a:rPr lang="da-DK" sz="1000" dirty="0"/>
              <a:t>Familieretshuset behandler sager, hvor der er mistanke om, at den ene forældre begår overgreb mod barnet. Når denne udredning er afsluttet, overgår sagen til familieretten, som kan træffe den endelige beslutning.</a:t>
            </a:r>
          </a:p>
          <a:p>
            <a:pPr marL="0" indent="0">
              <a:buNone/>
            </a:pPr>
            <a:endParaRPr lang="da-DK" sz="1000" dirty="0"/>
          </a:p>
        </p:txBody>
      </p:sp>
      <p:sp>
        <p:nvSpPr>
          <p:cNvPr id="4" name="Pladsholder til slidenummer 3"/>
          <p:cNvSpPr>
            <a:spLocks noGrp="1"/>
          </p:cNvSpPr>
          <p:nvPr>
            <p:ph type="sldNum" sz="quarter" idx="12"/>
          </p:nvPr>
        </p:nvSpPr>
        <p:spPr>
          <a:xfrm>
            <a:off x="8604448" y="6474547"/>
            <a:ext cx="2057400" cy="365125"/>
          </a:xfrm>
        </p:spPr>
        <p:txBody>
          <a:bodyPr/>
          <a:lstStyle/>
          <a:p>
            <a:fld id="{1C4DB2EE-0873-4EBD-BD17-6A767A2B9A33}" type="slidenum">
              <a:rPr lang="da-DK" smtClean="0"/>
              <a:pPr/>
              <a:t>44</a:t>
            </a:fld>
            <a:endParaRPr lang="da-DK" dirty="0"/>
          </a:p>
        </p:txBody>
      </p:sp>
      <p:sp>
        <p:nvSpPr>
          <p:cNvPr id="5" name="Titel 1"/>
          <p:cNvSpPr txBox="1">
            <a:spLocks/>
          </p:cNvSpPr>
          <p:nvPr/>
        </p:nvSpPr>
        <p:spPr>
          <a:xfrm>
            <a:off x="628649" y="1362096"/>
            <a:ext cx="3189447"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effectLst>
                  <a:outerShdw blurRad="38100" dist="38100" dir="2700000" algn="tl">
                    <a:srgbClr val="000000">
                      <a:alpha val="43137"/>
                    </a:srgbClr>
                  </a:outerShdw>
                </a:effectLst>
              </a:rPr>
              <a:t>Familieretshuset og krisecenter</a:t>
            </a:r>
          </a:p>
        </p:txBody>
      </p:sp>
      <p:sp>
        <p:nvSpPr>
          <p:cNvPr id="6" name="Tekstfelt 5"/>
          <p:cNvSpPr txBox="1"/>
          <p:nvPr/>
        </p:nvSpPr>
        <p:spPr>
          <a:xfrm>
            <a:off x="4716016" y="1916832"/>
            <a:ext cx="3960440" cy="1015663"/>
          </a:xfrm>
          <a:prstGeom prst="rect">
            <a:avLst/>
          </a:prstGeom>
          <a:noFill/>
        </p:spPr>
        <p:txBody>
          <a:bodyPr wrap="square" rtlCol="0">
            <a:spAutoFit/>
          </a:bodyPr>
          <a:lstStyle/>
          <a:p>
            <a:r>
              <a:rPr lang="da-DK" sz="1000" b="1" dirty="0"/>
              <a:t>Krisecentret rolle</a:t>
            </a:r>
          </a:p>
          <a:p>
            <a:r>
              <a:rPr lang="da-DK" sz="1000" dirty="0"/>
              <a:t>I sager hvor der er tale om vold mellem forældre eller mod den ene forælder, kan der være brug for ophold på et krisecenter. </a:t>
            </a:r>
          </a:p>
          <a:p>
            <a:endParaRPr lang="da-DK" sz="1000" dirty="0"/>
          </a:p>
          <a:p>
            <a:r>
              <a:rPr lang="da-DK" sz="1000" dirty="0"/>
              <a:t>Kommunen er forpligtet til at tilbyde kvinder ophold på krisecenter, hvis hun har været udsat for vold, trusler eller tilsvarende </a:t>
            </a:r>
            <a:r>
              <a:rPr lang="da-DK" sz="1000"/>
              <a:t>i parforholdet</a:t>
            </a:r>
            <a:endParaRPr lang="da-DK" sz="1000" dirty="0"/>
          </a:p>
        </p:txBody>
      </p:sp>
    </p:spTree>
    <p:extLst>
      <p:ext uri="{BB962C8B-B14F-4D97-AF65-F5344CB8AC3E}">
        <p14:creationId xmlns:p14="http://schemas.microsoft.com/office/powerpoint/2010/main" val="3251170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2051720" y="2159244"/>
            <a:ext cx="3960439" cy="1546577"/>
          </a:xfrm>
          <a:prstGeom prst="rect">
            <a:avLst/>
          </a:prstGeom>
          <a:solidFill>
            <a:schemeClr val="accent6"/>
          </a:solidFill>
        </p:spPr>
        <p:txBody>
          <a:bodyPr wrap="square" rtlCol="0">
            <a:spAutoFit/>
          </a:bodyPr>
          <a:lstStyle/>
          <a:p>
            <a:r>
              <a:rPr lang="da-DK" sz="1050" b="1" i="1" dirty="0">
                <a:effectLst>
                  <a:outerShdw blurRad="38100" dist="38100" dir="2700000" algn="tl">
                    <a:srgbClr val="000000">
                      <a:alpha val="43137"/>
                    </a:srgbClr>
                  </a:outerShdw>
                </a:effectLst>
              </a:rPr>
              <a:t>Fønix Syd</a:t>
            </a:r>
          </a:p>
          <a:p>
            <a:endParaRPr lang="da-DK" sz="1050" b="1" i="1" dirty="0">
              <a:effectLst>
                <a:outerShdw blurRad="38100" dist="38100" dir="2700000" algn="tl">
                  <a:srgbClr val="000000">
                    <a:alpha val="43137"/>
                  </a:srgbClr>
                </a:outerShdw>
              </a:effectLst>
            </a:endParaRPr>
          </a:p>
          <a:p>
            <a:r>
              <a:rPr lang="da-DK" sz="1050" i="1" dirty="0">
                <a:effectLst>
                  <a:outerShdw blurRad="38100" dist="38100" dir="2700000" algn="tl">
                    <a:srgbClr val="000000">
                      <a:alpha val="43137"/>
                    </a:srgbClr>
                  </a:outerShdw>
                </a:effectLst>
              </a:rPr>
              <a:t>Erstatter i 2022 Januscentrets behandlingstilbud i Region Syddanmark.</a:t>
            </a:r>
          </a:p>
          <a:p>
            <a:r>
              <a:rPr lang="da-DK" sz="1050" i="1" dirty="0">
                <a:effectLst>
                  <a:outerShdw blurRad="38100" dist="38100" dir="2700000" algn="tl">
                    <a:srgbClr val="000000">
                      <a:alpha val="43137"/>
                    </a:srgbClr>
                  </a:outerShdw>
                </a:effectLst>
              </a:rPr>
              <a:t>Bliver en del af Børnehus Syd med ambitionen om at skabe større samspil mellem behandlingscentre og børnehuse.</a:t>
            </a:r>
          </a:p>
          <a:p>
            <a:endParaRPr lang="da-DK" sz="1050" i="1" dirty="0">
              <a:effectLst>
                <a:outerShdw blurRad="38100" dist="38100" dir="2700000" algn="tl">
                  <a:srgbClr val="000000">
                    <a:alpha val="43137"/>
                  </a:srgbClr>
                </a:outerShdw>
              </a:effectLst>
            </a:endParaRPr>
          </a:p>
          <a:p>
            <a:r>
              <a:rPr lang="da-DK" sz="1050" i="1" dirty="0">
                <a:effectLst>
                  <a:outerShdw blurRad="38100" dist="38100" dir="2700000" algn="tl">
                    <a:srgbClr val="000000">
                      <a:alpha val="43137"/>
                    </a:srgbClr>
                  </a:outerShdw>
                </a:effectLst>
              </a:rPr>
              <a:t>Fønix Syd er et udrednings- og behandlingstilbud til børn og unge under 18 år med seksuelt bekymrende og/eller krænkende adfærd.  </a:t>
            </a:r>
          </a:p>
        </p:txBody>
      </p:sp>
      <p:sp>
        <p:nvSpPr>
          <p:cNvPr id="4" name="Rektangel 3"/>
          <p:cNvSpPr/>
          <p:nvPr/>
        </p:nvSpPr>
        <p:spPr>
          <a:xfrm>
            <a:off x="386738" y="872906"/>
            <a:ext cx="8445389" cy="461665"/>
          </a:xfrm>
          <a:prstGeom prst="rect">
            <a:avLst/>
          </a:prstGeom>
        </p:spPr>
        <p:txBody>
          <a:bodyPr wrap="none">
            <a:spAutoFit/>
          </a:bodyPr>
          <a:lstStyle/>
          <a:p>
            <a:r>
              <a:rPr lang="da-DK" sz="2400" b="1" dirty="0"/>
              <a:t>Børn og unge med seksuelt bekymrende eller krænkende adfærd</a:t>
            </a:r>
          </a:p>
        </p:txBody>
      </p:sp>
      <p:sp>
        <p:nvSpPr>
          <p:cNvPr id="6" name="Tekstfelt 5"/>
          <p:cNvSpPr txBox="1"/>
          <p:nvPr/>
        </p:nvSpPr>
        <p:spPr>
          <a:xfrm>
            <a:off x="440160" y="4437112"/>
            <a:ext cx="7732240" cy="2485296"/>
          </a:xfrm>
          <a:prstGeom prst="rect">
            <a:avLst/>
          </a:prstGeom>
          <a:noFill/>
        </p:spPr>
        <p:txBody>
          <a:bodyPr wrap="square" rtlCol="0">
            <a:spAutoFit/>
          </a:bodyPr>
          <a:lstStyle/>
          <a:p>
            <a:r>
              <a:rPr lang="da-DK" sz="1050" dirty="0"/>
              <a:t>Det er en naturlig del af børns udvikling, at de i perioder er optaget af seksuelle ord og lege. For nogle kan det dog udvikle sig til en bekymrende eller grænseoverskridende adfærd, og det er derfor vigtigt at fagpersoner er opmærksomme på børn, hvor denne interesse er eller optagethed er overdreven og ikke alderssvarende. Ved tvivl kan man orientere sig i Januscentrets </a:t>
            </a:r>
            <a:r>
              <a:rPr lang="da-DK" sz="1050" dirty="0">
                <a:hlinkClick r:id="rId2"/>
              </a:rPr>
              <a:t>Bekymringsbarometer</a:t>
            </a:r>
            <a:endParaRPr lang="da-DK" sz="1050" dirty="0"/>
          </a:p>
          <a:p>
            <a:endParaRPr lang="da-DK" sz="1050" dirty="0"/>
          </a:p>
          <a:p>
            <a:r>
              <a:rPr lang="da-DK" sz="1050" dirty="0"/>
              <a:t>Når børn og unge har seksuelt bekymrende eller krænkende adfærd, er der ofte tale om komplekse problemstillinger hos barnet. </a:t>
            </a:r>
          </a:p>
          <a:p>
            <a:r>
              <a:rPr lang="da-DK" sz="1050" dirty="0"/>
              <a:t>Om denne gruppe af børn/unge:</a:t>
            </a:r>
          </a:p>
          <a:p>
            <a:pPr marL="171450" indent="-171450">
              <a:buFont typeface="Arial" panose="020B0604020202020204" pitchFamily="34" charset="0"/>
              <a:buChar char="•"/>
            </a:pPr>
            <a:r>
              <a:rPr lang="da-DK" sz="1050" dirty="0"/>
              <a:t>Adfærden er ofte et symptom på andre vanskeligheder</a:t>
            </a:r>
          </a:p>
          <a:p>
            <a:pPr marL="171450" indent="-171450">
              <a:buFont typeface="Arial" panose="020B0604020202020204" pitchFamily="34" charset="0"/>
              <a:buChar char="•"/>
            </a:pPr>
            <a:r>
              <a:rPr lang="da-DK" sz="1050" dirty="0"/>
              <a:t>Størstedelen er drenge i teenagealderen</a:t>
            </a:r>
          </a:p>
          <a:p>
            <a:pPr marL="171450" indent="-171450">
              <a:buFont typeface="Arial" panose="020B0604020202020204" pitchFamily="34" charset="0"/>
              <a:buChar char="•"/>
            </a:pPr>
            <a:r>
              <a:rPr lang="da-DK" sz="1050" dirty="0"/>
              <a:t>1/3 har selv været udsat for seksuelle overgreb</a:t>
            </a:r>
          </a:p>
          <a:p>
            <a:pPr marL="171450" indent="-171450">
              <a:buFont typeface="Arial" panose="020B0604020202020204" pitchFamily="34" charset="0"/>
              <a:buChar char="•"/>
            </a:pPr>
            <a:r>
              <a:rPr lang="da-DK" sz="1050" dirty="0"/>
              <a:t>De fleste kommer fra familier, hvor forældrene ikke lever sammen</a:t>
            </a:r>
          </a:p>
          <a:p>
            <a:pPr marL="171450" indent="-171450">
              <a:buFont typeface="Arial" panose="020B0604020202020204" pitchFamily="34" charset="0"/>
              <a:buChar char="•"/>
            </a:pPr>
            <a:r>
              <a:rPr lang="da-DK" sz="1050" dirty="0"/>
              <a:t>Cirka 40% er anbragt uden for hjemmet</a:t>
            </a:r>
          </a:p>
          <a:p>
            <a:endParaRPr lang="da-DK" sz="1000" dirty="0"/>
          </a:p>
          <a:p>
            <a:endParaRPr lang="da-DK" sz="1000" dirty="0"/>
          </a:p>
          <a:p>
            <a:endParaRPr lang="da-DK" sz="1000" dirty="0"/>
          </a:p>
          <a:p>
            <a:r>
              <a:rPr lang="da-DK" sz="1000" dirty="0"/>
              <a:t>Kilde: Januscentret</a:t>
            </a:r>
          </a:p>
        </p:txBody>
      </p:sp>
      <p:sp>
        <p:nvSpPr>
          <p:cNvPr id="7" name="Tekstfelt 6"/>
          <p:cNvSpPr txBox="1"/>
          <p:nvPr/>
        </p:nvSpPr>
        <p:spPr>
          <a:xfrm>
            <a:off x="539552" y="1377575"/>
            <a:ext cx="4248472" cy="369332"/>
          </a:xfrm>
          <a:prstGeom prst="rect">
            <a:avLst/>
          </a:prstGeom>
          <a:noFill/>
        </p:spPr>
        <p:txBody>
          <a:bodyPr wrap="square" rtlCol="0">
            <a:spAutoFit/>
          </a:bodyPr>
          <a:lstStyle/>
          <a:p>
            <a:r>
              <a:rPr lang="da-DK" b="1" dirty="0"/>
              <a:t>Udrednings- og behandlingstilbud</a:t>
            </a:r>
          </a:p>
        </p:txBody>
      </p:sp>
    </p:spTree>
    <p:extLst>
      <p:ext uri="{BB962C8B-B14F-4D97-AF65-F5344CB8AC3E}">
        <p14:creationId xmlns:p14="http://schemas.microsoft.com/office/powerpoint/2010/main" val="1748568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360040"/>
          </a:xfrm>
        </p:spPr>
        <p:txBody>
          <a:bodyPr/>
          <a:lstStyle/>
          <a:p>
            <a:r>
              <a:rPr lang="da-DK" sz="1800" b="1" dirty="0">
                <a:effectLst>
                  <a:outerShdw blurRad="38100" dist="38100" dir="2700000" algn="tl">
                    <a:srgbClr val="000000">
                      <a:alpha val="43137"/>
                    </a:srgbClr>
                  </a:outerShdw>
                </a:effectLst>
              </a:rPr>
              <a:t>Det sker der med en underretning</a:t>
            </a:r>
          </a:p>
        </p:txBody>
      </p:sp>
      <p:sp>
        <p:nvSpPr>
          <p:cNvPr id="3" name="Tekstfelt 2"/>
          <p:cNvSpPr txBox="1"/>
          <p:nvPr/>
        </p:nvSpPr>
        <p:spPr>
          <a:xfrm>
            <a:off x="685800" y="1700808"/>
            <a:ext cx="7772400" cy="3016210"/>
          </a:xfrm>
          <a:prstGeom prst="rect">
            <a:avLst/>
          </a:prstGeom>
          <a:noFill/>
        </p:spPr>
        <p:txBody>
          <a:bodyPr wrap="square" rtlCol="0">
            <a:spAutoFit/>
          </a:bodyPr>
          <a:lstStyle/>
          <a:p>
            <a:r>
              <a:rPr lang="da-DK" sz="1000" dirty="0"/>
              <a:t>Når du har foretaget en underretning, får du en kvittering inden for 6 hverdage. </a:t>
            </a:r>
          </a:p>
          <a:p>
            <a:r>
              <a:rPr lang="da-DK" sz="1000" dirty="0"/>
              <a:t> </a:t>
            </a:r>
          </a:p>
          <a:p>
            <a:r>
              <a:rPr lang="da-DK" sz="1000" dirty="0"/>
              <a:t>Socialrådgiveren indkalder forældremyndighedsindehaveren(e) og den unge over 15 år til partshøring af underretningen. Socialrådgiveren kontakter eventuelt </a:t>
            </a:r>
            <a:r>
              <a:rPr lang="da-DK" sz="1000" dirty="0" err="1"/>
              <a:t>underretteren</a:t>
            </a:r>
            <a:r>
              <a:rPr lang="da-DK" sz="1000" dirty="0"/>
              <a:t> igen for at få flere oplysninger, men i det videre samarbejde er det hovedsageligt forældrene, der inddrages. Der kan således godt sættes hjælp i gang til familien, uden at </a:t>
            </a:r>
            <a:r>
              <a:rPr lang="da-DK" sz="1000" dirty="0" err="1"/>
              <a:t>underretteren</a:t>
            </a:r>
            <a:r>
              <a:rPr lang="da-DK" sz="1000" dirty="0"/>
              <a:t> orienteres. </a:t>
            </a:r>
          </a:p>
          <a:p>
            <a:r>
              <a:rPr lang="da-DK" sz="1000" dirty="0"/>
              <a:t> </a:t>
            </a:r>
          </a:p>
          <a:p>
            <a:r>
              <a:rPr lang="da-DK" sz="1000" dirty="0"/>
              <a:t>Alle underretninger bliver vurderet inden for 24 timer efter modtagelsen af underretningen. Vurderingen skal afgøre, om der er brug for akutte foranstaltninger i familien eller over for barnet eller den unge. </a:t>
            </a:r>
          </a:p>
          <a:p>
            <a:r>
              <a:rPr lang="da-DK" sz="1000" dirty="0"/>
              <a:t> </a:t>
            </a:r>
          </a:p>
          <a:p>
            <a:r>
              <a:rPr lang="da-DK" sz="1000" dirty="0"/>
              <a:t>Den, der underretter efter barnets lov § 133, skal have en orientering om, hvorvidt underretningen fører til, at der skal laves en børnefaglig undersøgelse, eller om der iværksættes akutte foranstaltninger.</a:t>
            </a:r>
          </a:p>
          <a:p>
            <a:r>
              <a:rPr lang="da-DK" sz="1000" dirty="0"/>
              <a:t> </a:t>
            </a:r>
          </a:p>
          <a:p>
            <a:r>
              <a:rPr lang="da-DK" sz="1000" dirty="0"/>
              <a:t>Når vi modtager en underretning på et barn eller ung, hvor der i forvejen er iværksat en foranstaltning, sker der en ny vurdering. Denne vurdering foretages af en anden medarbejder, end den der har ansvaret for barnets sag. Denne vurdering skal sikre, at den hjælp, der ydes barnet, er tilstrækkelig.</a:t>
            </a:r>
          </a:p>
          <a:p>
            <a:r>
              <a:rPr lang="da-DK" sz="1000" dirty="0"/>
              <a:t> </a:t>
            </a:r>
          </a:p>
          <a:p>
            <a:r>
              <a:rPr lang="da-DK" sz="1000" dirty="0"/>
              <a:t>Vær opmærksom på, at en underretning IKKE nødvendigvis medfører hverken anbringelse af barnet eller iværksættelse af støtte i hjemmet som f.eks. familiebehandling, støttekontaktpersoner eller aflastning. En underretning medfører, at socialrådgiveren afdækker familiens og barnets situation. </a:t>
            </a:r>
          </a:p>
        </p:txBody>
      </p:sp>
    </p:spTree>
    <p:extLst>
      <p:ext uri="{BB962C8B-B14F-4D97-AF65-F5344CB8AC3E}">
        <p14:creationId xmlns:p14="http://schemas.microsoft.com/office/powerpoint/2010/main" val="856519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360039"/>
          </a:xfrm>
        </p:spPr>
        <p:txBody>
          <a:bodyPr/>
          <a:lstStyle/>
          <a:p>
            <a:r>
              <a:rPr lang="da-DK" sz="1800" b="1" dirty="0">
                <a:effectLst>
                  <a:outerShdw blurRad="38100" dist="38100" dir="2700000" algn="tl">
                    <a:srgbClr val="000000">
                      <a:alpha val="43137"/>
                    </a:srgbClr>
                  </a:outerShdw>
                </a:effectLst>
              </a:rPr>
              <a:t>Efter underretningen</a:t>
            </a:r>
          </a:p>
        </p:txBody>
      </p:sp>
      <p:sp>
        <p:nvSpPr>
          <p:cNvPr id="4" name="Tekstfelt 3"/>
          <p:cNvSpPr txBox="1"/>
          <p:nvPr/>
        </p:nvSpPr>
        <p:spPr>
          <a:xfrm>
            <a:off x="685800" y="1844824"/>
            <a:ext cx="7772400" cy="3808735"/>
          </a:xfrm>
          <a:prstGeom prst="rect">
            <a:avLst/>
          </a:prstGeom>
          <a:noFill/>
        </p:spPr>
        <p:txBody>
          <a:bodyPr wrap="square" rtlCol="0">
            <a:spAutoFit/>
          </a:bodyPr>
          <a:lstStyle/>
          <a:p>
            <a:r>
              <a:rPr lang="da-DK" sz="1050" dirty="0"/>
              <a:t>Når en sag om overgreb/vold er blevet overdraget til politiet og Børnehus Syd, stopper arbejdet fra vores side dog ikke. Der vil stadigvæk være en række hensyn vi skal tage og problemstillinger, der skal arbejdes med, udover at vi stadigvæk skal levere vores normale ydelser med pasning/skolegang, socialt arbejde mm. </a:t>
            </a:r>
          </a:p>
          <a:p>
            <a:endParaRPr lang="da-DK" sz="1050" dirty="0"/>
          </a:p>
          <a:p>
            <a:r>
              <a:rPr lang="da-DK" sz="1050" dirty="0"/>
              <a:t>Først og fremmest har vi et ansvar for at barnet stadigvæk kan opretholde en tryg base på vores institutioner/skoler, uanset hvilket udfald det videre sagsforløb måtte få. Barnet vil ofte skulle igennem en længerevarende retsproces, som nogle gange kan trække ud i årevis, hvilket naturligt er stressende for børn at skulle forholde sig til. Uvisheden om hvornår den mistænkte kommer på fri fod igen, om vedkommende i det hele taget bliver dømt, om omverdenen virkelig tror på barnets fortælling fremfor den mistænktes fortælling, er blot nogle af de mange spørgsmål, der kan rumstere i hovedet på barnet i lang tid efter at det evt. har fortalt om overgrebet/volden.   </a:t>
            </a:r>
          </a:p>
          <a:p>
            <a:endParaRPr lang="da-DK" sz="1050" dirty="0"/>
          </a:p>
          <a:p>
            <a:r>
              <a:rPr lang="da-DK" sz="1050" dirty="0"/>
              <a:t>I den forbindelse er det også vigtigt for os at være opmærksomme på, at sager med overgreb/vold imod børn kan lede til splittelser i barnets familie, særligt hvis den mistænkte også er en del af familien.  Udover de vanskeligheder barnet selv oplever efter overgrebet, kan det således også komme til at skulle bære skylden for familiens konflikter oveni. </a:t>
            </a:r>
          </a:p>
          <a:p>
            <a:endParaRPr lang="da-DK" sz="1050" dirty="0"/>
          </a:p>
          <a:p>
            <a:r>
              <a:rPr lang="da-DK" sz="1050" dirty="0"/>
              <a:t>Det vi som fagpersoner kan gøre for at afhjælpe denne situation for barnet, er at hjælpe det med at bevare/opbygge sociale relationer og tilhørshold til jævnaldrende (Fysisk eller mentalt jævnaldrende). Én af de stærkeste og mest konsekvente beskyttelsesfaktorer ift. at </a:t>
            </a:r>
            <a:r>
              <a:rPr lang="da-DK" sz="1050" i="1" dirty="0" err="1"/>
              <a:t>cope</a:t>
            </a:r>
            <a:r>
              <a:rPr lang="da-DK" sz="1050" dirty="0"/>
              <a:t> med psykiske traumer, er netop (gode) sociale relationer og en følelse af at </a:t>
            </a:r>
            <a:r>
              <a:rPr lang="da-DK" sz="1050" i="1" dirty="0"/>
              <a:t>høre til</a:t>
            </a:r>
            <a:r>
              <a:rPr lang="da-DK" sz="1050" dirty="0"/>
              <a:t> i et fællesskab. </a:t>
            </a:r>
          </a:p>
          <a:p>
            <a:endParaRPr lang="da-DK" sz="1050" dirty="0"/>
          </a:p>
          <a:p>
            <a:r>
              <a:rPr lang="da-DK" sz="1050" dirty="0"/>
              <a:t>I den sammenhæng er det vigtigt for os at huske på, at uanset hvilket overgreb eller hvilken type vold, barnet har været udsat for, og uanset hvordan det har påvirket det, så er barnet stadigvæk et barn. Selvom der vil være særlige sårbarheder/vanskeligheder hos barnet efterfølgende, der skal tages hensyn til, så har barnet stadigvæk brug for al den kærlighed, omsorg og forståelse som alle andre børn har brug for. Brug for andre at lege/være sammen med, drømme om hvad det skal lave når det bliver voksen og meget mere, ligesom alle andre børn.  </a:t>
            </a:r>
          </a:p>
        </p:txBody>
      </p:sp>
    </p:spTree>
    <p:extLst>
      <p:ext uri="{BB962C8B-B14F-4D97-AF65-F5344CB8AC3E}">
        <p14:creationId xmlns:p14="http://schemas.microsoft.com/office/powerpoint/2010/main" val="574516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92696"/>
            <a:ext cx="7772400" cy="576063"/>
          </a:xfrm>
        </p:spPr>
        <p:txBody>
          <a:bodyPr/>
          <a:lstStyle/>
          <a:p>
            <a:r>
              <a:rPr lang="da-DK" sz="3200" b="1" dirty="0">
                <a:effectLst>
                  <a:outerShdw blurRad="38100" dist="38100" dir="2700000" algn="tl">
                    <a:srgbClr val="000000">
                      <a:alpha val="43137"/>
                    </a:srgbClr>
                  </a:outerShdw>
                </a:effectLst>
              </a:rPr>
              <a:t>Praktiske oplysninger</a:t>
            </a:r>
          </a:p>
        </p:txBody>
      </p:sp>
      <p:sp>
        <p:nvSpPr>
          <p:cNvPr id="4" name="Tekstfelt 3"/>
          <p:cNvSpPr txBox="1"/>
          <p:nvPr/>
        </p:nvSpPr>
        <p:spPr>
          <a:xfrm>
            <a:off x="395536" y="4272677"/>
            <a:ext cx="4966320" cy="2585323"/>
          </a:xfrm>
          <a:prstGeom prst="rect">
            <a:avLst/>
          </a:prstGeom>
          <a:solidFill>
            <a:schemeClr val="bg2">
              <a:lumMod val="75000"/>
            </a:schemeClr>
          </a:solidFill>
        </p:spPr>
        <p:txBody>
          <a:bodyPr wrap="square" rtlCol="0">
            <a:spAutoFit/>
          </a:bodyPr>
          <a:lstStyle/>
          <a:p>
            <a:r>
              <a:rPr lang="da-DK" sz="1000" b="1" dirty="0"/>
              <a:t>Private organisationer med specifikke tiltag/viden om overgreb og vold imod børn/unge</a:t>
            </a:r>
          </a:p>
          <a:p>
            <a:endParaRPr lang="da-DK" sz="800" b="1" dirty="0"/>
          </a:p>
          <a:p>
            <a:r>
              <a:rPr lang="da-DK" sz="800" b="1" dirty="0"/>
              <a:t>Red barnet: </a:t>
            </a:r>
          </a:p>
          <a:p>
            <a:r>
              <a:rPr lang="da-DK" sz="800" dirty="0"/>
              <a:t>Hjemmeside: </a:t>
            </a:r>
            <a:r>
              <a:rPr lang="da-DK" sz="800" dirty="0">
                <a:hlinkClick r:id="rId2"/>
              </a:rPr>
              <a:t>www.redbarnet.dk</a:t>
            </a:r>
            <a:endParaRPr lang="da-DK" sz="800" dirty="0"/>
          </a:p>
          <a:p>
            <a:r>
              <a:rPr lang="da-DK" sz="800" dirty="0"/>
              <a:t>Tlf.: 35 36 55 55</a:t>
            </a:r>
          </a:p>
          <a:p>
            <a:endParaRPr lang="da-DK" sz="800" dirty="0"/>
          </a:p>
          <a:p>
            <a:r>
              <a:rPr lang="da-DK" sz="800" b="1" dirty="0"/>
              <a:t>Børns Vilkår:</a:t>
            </a:r>
          </a:p>
          <a:p>
            <a:r>
              <a:rPr lang="da-DK" sz="800" dirty="0"/>
              <a:t>Hjemmeside: </a:t>
            </a:r>
            <a:r>
              <a:rPr lang="da-DK" sz="800" dirty="0">
                <a:hlinkClick r:id="rId3"/>
              </a:rPr>
              <a:t>www.bornsvilkar.dk</a:t>
            </a:r>
            <a:r>
              <a:rPr lang="da-DK" sz="800" dirty="0"/>
              <a:t> </a:t>
            </a:r>
          </a:p>
          <a:p>
            <a:r>
              <a:rPr lang="da-DK" sz="800" dirty="0"/>
              <a:t>Børnetelefonen: 116 111</a:t>
            </a:r>
          </a:p>
          <a:p>
            <a:r>
              <a:rPr lang="da-DK" sz="800" dirty="0"/>
              <a:t>Forældre tlf.: 35 55 55 57</a:t>
            </a:r>
          </a:p>
          <a:p>
            <a:r>
              <a:rPr lang="da-DK" sz="800" dirty="0"/>
              <a:t>Fag tlf.:  35 55 55 58 </a:t>
            </a:r>
          </a:p>
          <a:p>
            <a:endParaRPr lang="da-DK" sz="800" dirty="0"/>
          </a:p>
          <a:p>
            <a:r>
              <a:rPr lang="da-DK" sz="800" b="1" dirty="0"/>
              <a:t>Sex og samfund:</a:t>
            </a:r>
          </a:p>
          <a:p>
            <a:r>
              <a:rPr lang="da-DK" sz="800" dirty="0"/>
              <a:t>Hjemmeside: </a:t>
            </a:r>
            <a:r>
              <a:rPr lang="da-DK" sz="800" dirty="0">
                <a:hlinkClick r:id="rId4"/>
              </a:rPr>
              <a:t>www.sexogsamfund.dk</a:t>
            </a:r>
            <a:endParaRPr lang="da-DK" sz="800" dirty="0"/>
          </a:p>
          <a:p>
            <a:r>
              <a:rPr lang="da-DK" sz="800" dirty="0"/>
              <a:t>Tlf. (sekretariat): 33 93 10 10</a:t>
            </a:r>
          </a:p>
          <a:p>
            <a:endParaRPr lang="da-DK" sz="800" b="1" dirty="0"/>
          </a:p>
          <a:p>
            <a:r>
              <a:rPr lang="da-DK" sz="800" b="1" dirty="0" err="1"/>
              <a:t>Sexlinien</a:t>
            </a:r>
            <a:r>
              <a:rPr lang="da-DK" sz="800" b="1" dirty="0"/>
              <a:t> </a:t>
            </a:r>
            <a:r>
              <a:rPr lang="da-DK" sz="800" dirty="0"/>
              <a:t>(Info om sex, forhold mm. til unge. Lavet af Sex og samfund)</a:t>
            </a:r>
          </a:p>
          <a:p>
            <a:r>
              <a:rPr lang="da-DK" sz="800" dirty="0"/>
              <a:t>Hjemmeside: </a:t>
            </a:r>
            <a:r>
              <a:rPr lang="da-DK" sz="800" dirty="0">
                <a:hlinkClick r:id="rId5"/>
              </a:rPr>
              <a:t>www.sexlinien.dk</a:t>
            </a:r>
            <a:endParaRPr lang="da-DK" sz="800" dirty="0"/>
          </a:p>
          <a:p>
            <a:r>
              <a:rPr lang="da-DK" sz="800" dirty="0"/>
              <a:t>Chat rådgivning: </a:t>
            </a:r>
            <a:r>
              <a:rPr lang="da-DK" sz="800" dirty="0">
                <a:hlinkClick r:id="rId6"/>
              </a:rPr>
              <a:t>www.sexlinien.dk/chat</a:t>
            </a:r>
            <a:endParaRPr lang="da-DK" sz="800" dirty="0"/>
          </a:p>
          <a:p>
            <a:r>
              <a:rPr lang="da-DK" sz="800" dirty="0"/>
              <a:t>Tlf.: 70 20 22 66</a:t>
            </a:r>
          </a:p>
        </p:txBody>
      </p:sp>
      <p:sp>
        <p:nvSpPr>
          <p:cNvPr id="5" name="Tekstfelt 4"/>
          <p:cNvSpPr txBox="1"/>
          <p:nvPr/>
        </p:nvSpPr>
        <p:spPr>
          <a:xfrm>
            <a:off x="5796136" y="1369344"/>
            <a:ext cx="2806080" cy="2985433"/>
          </a:xfrm>
          <a:prstGeom prst="rect">
            <a:avLst/>
          </a:prstGeom>
          <a:solidFill>
            <a:schemeClr val="bg2">
              <a:lumMod val="75000"/>
            </a:schemeClr>
          </a:solidFill>
        </p:spPr>
        <p:txBody>
          <a:bodyPr wrap="square" rtlCol="0">
            <a:spAutoFit/>
          </a:bodyPr>
          <a:lstStyle/>
          <a:p>
            <a:r>
              <a:rPr lang="da-DK" sz="1000" b="1" dirty="0"/>
              <a:t>Kontaktinformationer Nyborg kommune:</a:t>
            </a:r>
          </a:p>
          <a:p>
            <a:endParaRPr lang="da-DK" sz="1000" b="1" dirty="0"/>
          </a:p>
          <a:p>
            <a:r>
              <a:rPr lang="da-DK" sz="800" b="1" dirty="0"/>
              <a:t>Social og Familie</a:t>
            </a:r>
          </a:p>
          <a:p>
            <a:r>
              <a:rPr lang="da-DK" sz="800" dirty="0"/>
              <a:t>Adresse: Ringvej 1C, 5800 Nyborg</a:t>
            </a:r>
          </a:p>
          <a:p>
            <a:r>
              <a:rPr lang="da-DK" sz="800" dirty="0"/>
              <a:t>Tlf.: 63 33 79 04</a:t>
            </a:r>
          </a:p>
          <a:p>
            <a:r>
              <a:rPr lang="da-DK" sz="800" dirty="0"/>
              <a:t>Akut-telefon: 114 Politi (Henvendelser omkring børn/unge  udenfor normal åbningstid, som ikke kan vente)</a:t>
            </a:r>
          </a:p>
          <a:p>
            <a:r>
              <a:rPr lang="da-DK" sz="800" dirty="0"/>
              <a:t>E-mail: </a:t>
            </a:r>
            <a:r>
              <a:rPr lang="da-DK" sz="800" dirty="0">
                <a:hlinkClick r:id="rId7"/>
              </a:rPr>
              <a:t>socialogfamilie@nyborg.dk</a:t>
            </a:r>
            <a:r>
              <a:rPr lang="da-DK" sz="800" dirty="0"/>
              <a:t>  </a:t>
            </a:r>
          </a:p>
          <a:p>
            <a:endParaRPr lang="da-DK" sz="800" dirty="0"/>
          </a:p>
          <a:p>
            <a:r>
              <a:rPr lang="da-DK" sz="800" b="1" dirty="0"/>
              <a:t>Familiehuset</a:t>
            </a:r>
          </a:p>
          <a:p>
            <a:r>
              <a:rPr lang="da-DK" sz="800" dirty="0"/>
              <a:t>Adresse: Dyrehavevej 43, 5800 Nyborg</a:t>
            </a:r>
          </a:p>
          <a:p>
            <a:r>
              <a:rPr lang="da-DK" sz="800" dirty="0"/>
              <a:t>Tlf.: 63 33 68 51</a:t>
            </a:r>
          </a:p>
          <a:p>
            <a:r>
              <a:rPr lang="da-DK" sz="800" dirty="0"/>
              <a:t>E-mail: </a:t>
            </a:r>
            <a:r>
              <a:rPr lang="da-DK" sz="800" dirty="0">
                <a:hlinkClick r:id="rId8"/>
              </a:rPr>
              <a:t>familiehuset@nyborg.dk</a:t>
            </a:r>
            <a:endParaRPr lang="da-DK" sz="800" dirty="0"/>
          </a:p>
          <a:p>
            <a:endParaRPr lang="da-DK" sz="800" dirty="0"/>
          </a:p>
          <a:p>
            <a:r>
              <a:rPr lang="da-DK" sz="800" b="1" dirty="0"/>
              <a:t>Pædagogisk Psykologisk Rådgivning</a:t>
            </a:r>
          </a:p>
          <a:p>
            <a:r>
              <a:rPr lang="da-DK" sz="800" dirty="0"/>
              <a:t>Adresse: Ringvej 3A, 5800 Nyborg</a:t>
            </a:r>
          </a:p>
          <a:p>
            <a:r>
              <a:rPr lang="da-DK" sz="800" dirty="0"/>
              <a:t>Tlf.: 63 33 70 85</a:t>
            </a:r>
          </a:p>
          <a:p>
            <a:r>
              <a:rPr lang="da-DK" sz="800" dirty="0"/>
              <a:t>E-mail: </a:t>
            </a:r>
            <a:r>
              <a:rPr lang="da-DK" sz="800" dirty="0">
                <a:hlinkClick r:id="rId9"/>
              </a:rPr>
              <a:t>ppr@nyborg.dk</a:t>
            </a:r>
            <a:endParaRPr lang="da-DK" sz="800" dirty="0"/>
          </a:p>
          <a:p>
            <a:endParaRPr lang="da-DK" sz="800" dirty="0"/>
          </a:p>
          <a:p>
            <a:r>
              <a:rPr lang="da-DK" sz="800" b="1" dirty="0"/>
              <a:t>HR- og Personaleafdelingen</a:t>
            </a:r>
          </a:p>
          <a:p>
            <a:r>
              <a:rPr lang="da-DK" sz="800" dirty="0"/>
              <a:t>Adresse: Torvet 1, 5800 Nyborg</a:t>
            </a:r>
          </a:p>
          <a:p>
            <a:r>
              <a:rPr lang="da-DK" sz="800" dirty="0"/>
              <a:t>Tlf.: 63 33 70 00</a:t>
            </a:r>
          </a:p>
          <a:p>
            <a:r>
              <a:rPr lang="da-DK" sz="800" dirty="0"/>
              <a:t>E-mail: </a:t>
            </a:r>
            <a:r>
              <a:rPr lang="da-DK" sz="800" dirty="0">
                <a:hlinkClick r:id="rId10"/>
              </a:rPr>
              <a:t>hr@nyborg.dk</a:t>
            </a:r>
            <a:r>
              <a:rPr lang="da-DK" sz="800" dirty="0"/>
              <a:t> </a:t>
            </a:r>
          </a:p>
        </p:txBody>
      </p:sp>
      <p:sp>
        <p:nvSpPr>
          <p:cNvPr id="6" name="Tekstfelt 5"/>
          <p:cNvSpPr txBox="1"/>
          <p:nvPr/>
        </p:nvSpPr>
        <p:spPr>
          <a:xfrm>
            <a:off x="395536" y="1369344"/>
            <a:ext cx="4966320" cy="2769989"/>
          </a:xfrm>
          <a:prstGeom prst="rect">
            <a:avLst/>
          </a:prstGeom>
          <a:solidFill>
            <a:schemeClr val="bg2">
              <a:lumMod val="75000"/>
            </a:schemeClr>
          </a:solidFill>
        </p:spPr>
        <p:txBody>
          <a:bodyPr wrap="square" rtlCol="0">
            <a:spAutoFit/>
          </a:bodyPr>
          <a:lstStyle/>
          <a:p>
            <a:r>
              <a:rPr lang="da-DK" sz="1000" b="1" dirty="0"/>
              <a:t>Offentlige organisationer med specifikke tiltag/viden om overgreb og vold imod børn/unge</a:t>
            </a:r>
          </a:p>
          <a:p>
            <a:endParaRPr lang="da-DK" sz="1000" b="1" dirty="0"/>
          </a:p>
          <a:p>
            <a:r>
              <a:rPr lang="da-DK" sz="800" b="1" dirty="0"/>
              <a:t>Socialstyrelsen</a:t>
            </a:r>
          </a:p>
          <a:p>
            <a:r>
              <a:rPr lang="da-DK" sz="800" dirty="0"/>
              <a:t>Hjemmeside: </a:t>
            </a:r>
            <a:r>
              <a:rPr lang="da-DK" sz="800" dirty="0">
                <a:hlinkClick r:id="rId11"/>
              </a:rPr>
              <a:t>https://www.sbst.dk/boern/vold-og-seksuelle-overgreb</a:t>
            </a:r>
            <a:endParaRPr lang="da-DK" sz="800" dirty="0"/>
          </a:p>
          <a:p>
            <a:r>
              <a:rPr lang="da-DK" sz="800" dirty="0"/>
              <a:t> </a:t>
            </a:r>
          </a:p>
          <a:p>
            <a:r>
              <a:rPr lang="da-DK" sz="800" b="1" dirty="0"/>
              <a:t>Center for seksuelt misbrugte (Odense)</a:t>
            </a:r>
          </a:p>
          <a:p>
            <a:r>
              <a:rPr lang="da-DK" sz="800" dirty="0"/>
              <a:t>Hjemmeside: CSM-syd-frivilligsektion.dk (Frivillig sektionen)</a:t>
            </a:r>
          </a:p>
          <a:p>
            <a:r>
              <a:rPr lang="da-DK" sz="800" dirty="0"/>
              <a:t>                          CSM-syd-behandling.dk (Behandlings sektionen)</a:t>
            </a:r>
          </a:p>
          <a:p>
            <a:r>
              <a:rPr lang="da-DK" sz="800" dirty="0"/>
              <a:t>Tlf.: 66 14 66 33 (Frivillig sektionen)</a:t>
            </a:r>
          </a:p>
          <a:p>
            <a:r>
              <a:rPr lang="da-DK" sz="800" dirty="0"/>
              <a:t>        63 11 07 12 (Behandlings sektionen)</a:t>
            </a:r>
          </a:p>
          <a:p>
            <a:endParaRPr lang="da-DK" sz="800" dirty="0"/>
          </a:p>
          <a:p>
            <a:r>
              <a:rPr lang="da-DK" sz="800" b="1" dirty="0"/>
              <a:t>Børnehus Syd</a:t>
            </a:r>
          </a:p>
          <a:p>
            <a:r>
              <a:rPr lang="da-DK" sz="800" dirty="0"/>
              <a:t>Adresse: Sanderumsvej 105, 5250 Odense SV</a:t>
            </a:r>
          </a:p>
          <a:p>
            <a:r>
              <a:rPr lang="da-DK" sz="800" dirty="0"/>
              <a:t>Tlf.: 65 51 58 68 </a:t>
            </a:r>
          </a:p>
          <a:p>
            <a:r>
              <a:rPr lang="da-DK" sz="800" dirty="0"/>
              <a:t>E-mail:</a:t>
            </a:r>
            <a:r>
              <a:rPr lang="da-DK" sz="800" dirty="0">
                <a:hlinkClick r:id="rId12"/>
              </a:rPr>
              <a:t> boernehussyd@odense.dk</a:t>
            </a:r>
            <a:r>
              <a:rPr lang="da-DK" sz="800" dirty="0"/>
              <a:t> </a:t>
            </a:r>
          </a:p>
          <a:p>
            <a:endParaRPr lang="da-DK" sz="800" dirty="0"/>
          </a:p>
          <a:p>
            <a:r>
              <a:rPr lang="da-DK" sz="800" b="1" dirty="0"/>
              <a:t>Fønix Syd</a:t>
            </a:r>
          </a:p>
          <a:p>
            <a:r>
              <a:rPr lang="da-DK" sz="800" dirty="0"/>
              <a:t>Adresse: Sanderumvej 105, 5250 Odense SV</a:t>
            </a:r>
          </a:p>
          <a:p>
            <a:r>
              <a:rPr lang="da-DK" sz="800" dirty="0"/>
              <a:t>Tlf.: 65515868</a:t>
            </a:r>
          </a:p>
          <a:p>
            <a:r>
              <a:rPr lang="da-DK" sz="800" dirty="0"/>
              <a:t>E-mail: </a:t>
            </a:r>
            <a:r>
              <a:rPr lang="da-DK" sz="800" dirty="0">
                <a:hlinkClick r:id="rId13"/>
              </a:rPr>
              <a:t>foenixsyd@odense.dk</a:t>
            </a:r>
            <a:endParaRPr lang="da-DK" sz="800" dirty="0"/>
          </a:p>
        </p:txBody>
      </p:sp>
    </p:spTree>
    <p:extLst>
      <p:ext uri="{BB962C8B-B14F-4D97-AF65-F5344CB8AC3E}">
        <p14:creationId xmlns:p14="http://schemas.microsoft.com/office/powerpoint/2010/main" val="139213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ctrTitle"/>
          </p:nvPr>
        </p:nvSpPr>
        <p:spPr>
          <a:xfrm>
            <a:off x="667798" y="908720"/>
            <a:ext cx="7772400" cy="5688631"/>
          </a:xfrm>
        </p:spPr>
        <p:txBody>
          <a:bodyPr/>
          <a:lstStyle/>
          <a:p>
            <a:r>
              <a:rPr lang="da-DK" sz="3200" b="1" dirty="0">
                <a:effectLst>
                  <a:outerShdw blurRad="38100" dist="38100" dir="2700000" algn="tl">
                    <a:srgbClr val="000000">
                      <a:alpha val="43137"/>
                    </a:srgbClr>
                  </a:outerShdw>
                </a:effectLst>
              </a:rPr>
              <a:t>Definition på overgreb</a:t>
            </a:r>
          </a:p>
        </p:txBody>
      </p:sp>
      <p:graphicFrame>
        <p:nvGraphicFramePr>
          <p:cNvPr id="7" name="Diagram 6"/>
          <p:cNvGraphicFramePr/>
          <p:nvPr>
            <p:extLst>
              <p:ext uri="{D42A27DB-BD31-4B8C-83A1-F6EECF244321}">
                <p14:modId xmlns:p14="http://schemas.microsoft.com/office/powerpoint/2010/main" val="4057156323"/>
              </p:ext>
            </p:extLst>
          </p:nvPr>
        </p:nvGraphicFramePr>
        <p:xfrm>
          <a:off x="1007604" y="1772816"/>
          <a:ext cx="7092788" cy="4529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14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9816" y="1132040"/>
            <a:ext cx="7979202" cy="661782"/>
          </a:xfrm>
        </p:spPr>
        <p:txBody>
          <a:bodyPr/>
          <a:lstStyle/>
          <a:p>
            <a:r>
              <a:rPr lang="da-DK" sz="3200" b="1" dirty="0">
                <a:effectLst>
                  <a:outerShdw blurRad="38100" dist="38100" dir="2700000" algn="tl">
                    <a:srgbClr val="000000">
                      <a:alpha val="43137"/>
                    </a:srgbClr>
                  </a:outerShdw>
                </a:effectLst>
              </a:rPr>
              <a:t>Definition på overgreb</a:t>
            </a:r>
          </a:p>
        </p:txBody>
      </p:sp>
      <p:sp>
        <p:nvSpPr>
          <p:cNvPr id="3" name="Tekstfelt 2"/>
          <p:cNvSpPr txBox="1"/>
          <p:nvPr/>
        </p:nvSpPr>
        <p:spPr>
          <a:xfrm>
            <a:off x="796800" y="1908191"/>
            <a:ext cx="7979202" cy="646331"/>
          </a:xfrm>
          <a:prstGeom prst="rect">
            <a:avLst/>
          </a:prstGeom>
          <a:noFill/>
        </p:spPr>
        <p:txBody>
          <a:bodyPr wrap="square" rtlCol="0">
            <a:spAutoFit/>
          </a:bodyPr>
          <a:lstStyle/>
          <a:p>
            <a:pPr algn="ctr"/>
            <a:r>
              <a:rPr lang="da-DK" b="1" dirty="0">
                <a:effectLst>
                  <a:outerShdw blurRad="38100" dist="38100" dir="2700000" algn="tl">
                    <a:srgbClr val="000000">
                      <a:alpha val="43137"/>
                    </a:srgbClr>
                  </a:outerShdw>
                </a:effectLst>
              </a:rPr>
              <a:t>Hvad er fysisk vold?</a:t>
            </a:r>
          </a:p>
          <a:p>
            <a:endParaRPr lang="da-DK" dirty="0"/>
          </a:p>
        </p:txBody>
      </p:sp>
      <p:sp>
        <p:nvSpPr>
          <p:cNvPr id="4" name="Tekstfelt 3"/>
          <p:cNvSpPr txBox="1"/>
          <p:nvPr/>
        </p:nvSpPr>
        <p:spPr>
          <a:xfrm>
            <a:off x="501669" y="1674559"/>
            <a:ext cx="2158008" cy="3593291"/>
          </a:xfrm>
          <a:prstGeom prst="rect">
            <a:avLst/>
          </a:prstGeom>
          <a:solidFill>
            <a:schemeClr val="accent6"/>
          </a:solidFill>
        </p:spPr>
        <p:txBody>
          <a:bodyPr wrap="square" rtlCol="0">
            <a:spAutoFit/>
          </a:bodyPr>
          <a:lstStyle/>
          <a:p>
            <a:r>
              <a:rPr lang="da-DK" sz="1050" b="1" dirty="0">
                <a:effectLst>
                  <a:outerShdw blurRad="38100" dist="38100" dir="2700000" algn="tl">
                    <a:srgbClr val="000000">
                      <a:alpha val="43137"/>
                    </a:srgbClr>
                  </a:outerShdw>
                </a:effectLst>
              </a:rPr>
              <a:t>Definition:</a:t>
            </a:r>
          </a:p>
          <a:p>
            <a:endParaRPr lang="da-DK" sz="900" i="1" dirty="0">
              <a:effectLst>
                <a:outerShdw blurRad="38100" dist="38100" dir="2700000" algn="tl">
                  <a:srgbClr val="000000">
                    <a:alpha val="43137"/>
                  </a:srgbClr>
                </a:outerShdw>
              </a:effectLst>
            </a:endParaRPr>
          </a:p>
          <a:p>
            <a:r>
              <a:rPr lang="da-DK" sz="1000" i="1" dirty="0">
                <a:effectLst>
                  <a:outerShdw blurRad="38100" dist="38100" dir="2700000" algn="tl">
                    <a:srgbClr val="000000">
                      <a:alpha val="43137"/>
                    </a:srgbClr>
                  </a:outerShdw>
                </a:effectLst>
              </a:rPr>
              <a:t>”Fysisk vold i nære relationer er en handling eller hændelse, hvor forælderen, den primære omsorgsgiver eller den fagperson eller frivillige, i hvis varetægt barnet er overladt, smerter eller skader barnet, og krænker dets integritet fysisk og psykisk. Volden kan komme til udtryk ved handlinger som fx at slå, sparke, ruske, bide, kvæle, skolde, brænde eller forgifte barnet. Volden kan være en intenderet handling eller ske i affekt. Der kan være tale om en enkeltstående handling eller gentagne episoder. Fysisk vold er ødelæggende for eller forhindrer udviklingen af et positivt selvbillede hos barnet, og bringer dets udvikling og sundhed i fare.”	</a:t>
            </a:r>
          </a:p>
          <a:p>
            <a:endParaRPr lang="da-DK" sz="900" i="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(Kilde: </a:t>
            </a:r>
            <a:r>
              <a:rPr lang="da-DK" sz="900" i="1" dirty="0">
                <a:effectLst>
                  <a:outerShdw blurRad="38100" dist="38100" dir="2700000" algn="tl">
                    <a:srgbClr val="000000">
                      <a:alpha val="43137"/>
                    </a:srgbClr>
                  </a:outerShdw>
                </a:effectLst>
                <a:hlinkClick r:id="rId3"/>
              </a:rPr>
              <a:t>VIVE rapport 2021</a:t>
            </a:r>
            <a:r>
              <a:rPr lang="da-DK" sz="900" i="1" dirty="0">
                <a:effectLst>
                  <a:outerShdw blurRad="38100" dist="38100" dir="2700000" algn="tl">
                    <a:srgbClr val="000000">
                      <a:alpha val="43137"/>
                    </a:srgbClr>
                  </a:outerShdw>
                </a:effectLst>
              </a:rPr>
              <a:t>)</a:t>
            </a:r>
          </a:p>
        </p:txBody>
      </p:sp>
      <p:sp>
        <p:nvSpPr>
          <p:cNvPr id="7" name="Tekstfelt 6"/>
          <p:cNvSpPr txBox="1"/>
          <p:nvPr/>
        </p:nvSpPr>
        <p:spPr>
          <a:xfrm>
            <a:off x="6647546" y="3696919"/>
            <a:ext cx="2158008" cy="623248"/>
          </a:xfrm>
          <a:prstGeom prst="rect">
            <a:avLst/>
          </a:prstGeom>
          <a:solidFill>
            <a:schemeClr val="bg1">
              <a:lumMod val="75000"/>
            </a:schemeClr>
          </a:solidFill>
        </p:spPr>
        <p:txBody>
          <a:bodyPr wrap="square" rtlCol="0">
            <a:spAutoFit/>
          </a:bodyPr>
          <a:lstStyle/>
          <a:p>
            <a:r>
              <a:rPr lang="da-DK" sz="900" b="1" dirty="0"/>
              <a:t>§ 245a</a:t>
            </a:r>
            <a:r>
              <a:rPr lang="da-DK" sz="800" dirty="0"/>
              <a:t>. </a:t>
            </a:r>
            <a:r>
              <a:rPr lang="da-DK" sz="800" i="1" dirty="0"/>
              <a:t>Den, som ved et legemsangreb med eller uden samtykke bortskærer eller på anden måde fjerner kvindelige ydre kønsorganer helt eller delvis, straffes med fængsel indtil 6 år</a:t>
            </a:r>
          </a:p>
        </p:txBody>
      </p:sp>
      <p:sp>
        <p:nvSpPr>
          <p:cNvPr id="8" name="Tekstfelt 7"/>
          <p:cNvSpPr txBox="1"/>
          <p:nvPr/>
        </p:nvSpPr>
        <p:spPr>
          <a:xfrm>
            <a:off x="3239864" y="2654089"/>
            <a:ext cx="3159106" cy="738664"/>
          </a:xfrm>
          <a:prstGeom prst="rect">
            <a:avLst/>
          </a:prstGeom>
          <a:noFill/>
        </p:spPr>
        <p:txBody>
          <a:bodyPr wrap="square" rtlCol="0">
            <a:spAutoFit/>
          </a:bodyPr>
          <a:lstStyle/>
          <a:p>
            <a:r>
              <a:rPr lang="da-DK" sz="1050" dirty="0"/>
              <a:t>Vold medfører ikke bare fysisk eller psykisk ubehag pga. den handling eller trussel et barn bliver udsat for. Det hæmmer også barnets muligheder for at udvikle trygge relationer til andre.</a:t>
            </a:r>
          </a:p>
        </p:txBody>
      </p:sp>
      <p:sp>
        <p:nvSpPr>
          <p:cNvPr id="10" name="Tekstfelt 9"/>
          <p:cNvSpPr txBox="1"/>
          <p:nvPr/>
        </p:nvSpPr>
        <p:spPr>
          <a:xfrm>
            <a:off x="3239864" y="4143233"/>
            <a:ext cx="3159106" cy="1046440"/>
          </a:xfrm>
          <a:prstGeom prst="rect">
            <a:avLst/>
          </a:prstGeom>
          <a:noFill/>
        </p:spPr>
        <p:txBody>
          <a:bodyPr wrap="square" rtlCol="0">
            <a:spAutoFit/>
          </a:bodyPr>
          <a:lstStyle/>
          <a:p>
            <a:r>
              <a:rPr lang="da-DK" sz="1000" i="1" dirty="0">
                <a:effectLst>
                  <a:outerShdw blurRad="38100" dist="38100" dir="2700000" algn="tl">
                    <a:srgbClr val="000000">
                      <a:alpha val="43137"/>
                    </a:srgbClr>
                  </a:outerShdw>
                </a:effectLst>
              </a:rPr>
              <a:t>”...</a:t>
            </a:r>
            <a:r>
              <a:rPr lang="da-DK" sz="1000" i="1" dirty="0"/>
              <a:t>vold i hjemmet er en særlig markant risikofaktor... børn (udsat for eller vidne til vold) har en øget risiko for at udvikle voldelig og/eller seksuelt grænseoverskridende adfærd.” </a:t>
            </a:r>
          </a:p>
          <a:p>
            <a:endParaRPr lang="da-DK" sz="1400" i="1" dirty="0"/>
          </a:p>
          <a:p>
            <a:r>
              <a:rPr lang="da-DK" sz="800" dirty="0"/>
              <a:t>(Kilde: ”Den professionelle tvivl”, SISO, (2014</a:t>
            </a:r>
            <a:r>
              <a:rPr lang="da-DK" sz="800" dirty="0">
                <a:effectLst>
                  <a:outerShdw blurRad="38100" dist="38100" dir="2700000" algn="tl">
                    <a:srgbClr val="000000">
                      <a:alpha val="43137"/>
                    </a:srgbClr>
                  </a:outerShdw>
                </a:effectLst>
              </a:rPr>
              <a:t>) </a:t>
            </a:r>
            <a:r>
              <a:rPr lang="da-DK" sz="800" dirty="0"/>
              <a:t>Citat fra s. 38)</a:t>
            </a:r>
            <a:endParaRPr lang="da-DK" sz="1400" dirty="0"/>
          </a:p>
        </p:txBody>
      </p:sp>
      <p:sp>
        <p:nvSpPr>
          <p:cNvPr id="5" name="Tekstfelt 4"/>
          <p:cNvSpPr txBox="1"/>
          <p:nvPr/>
        </p:nvSpPr>
        <p:spPr>
          <a:xfrm>
            <a:off x="6647546" y="1674559"/>
            <a:ext cx="2158008" cy="969496"/>
          </a:xfrm>
          <a:prstGeom prst="rect">
            <a:avLst/>
          </a:prstGeom>
          <a:solidFill>
            <a:schemeClr val="bg1">
              <a:lumMod val="75000"/>
            </a:schemeClr>
          </a:solidFill>
        </p:spPr>
        <p:txBody>
          <a:bodyPr wrap="square" rtlCol="0">
            <a:spAutoFit/>
          </a:bodyPr>
          <a:lstStyle/>
          <a:p>
            <a:pPr algn="ctr"/>
            <a:r>
              <a:rPr lang="da-DK" sz="1200" b="1" dirty="0">
                <a:solidFill>
                  <a:prstClr val="black"/>
                </a:solidFill>
              </a:rPr>
              <a:t>STRAFFELOVEN</a:t>
            </a:r>
            <a:r>
              <a:rPr lang="da-DK" sz="1000" b="1" dirty="0">
                <a:solidFill>
                  <a:prstClr val="black"/>
                </a:solidFill>
              </a:rPr>
              <a:t> </a:t>
            </a:r>
          </a:p>
          <a:p>
            <a:pPr algn="ctr"/>
            <a:r>
              <a:rPr lang="da-DK" sz="1000" b="1" dirty="0">
                <a:solidFill>
                  <a:prstClr val="black"/>
                </a:solidFill>
              </a:rPr>
              <a:t>Kapitel 25: </a:t>
            </a:r>
            <a:r>
              <a:rPr lang="da-DK" sz="1000" b="1" dirty="0"/>
              <a:t>Forbrydelser mod liv og legeme</a:t>
            </a:r>
            <a:endParaRPr lang="da-DK" sz="1000" b="1" dirty="0">
              <a:solidFill>
                <a:prstClr val="black"/>
              </a:solidFill>
            </a:endParaRPr>
          </a:p>
          <a:p>
            <a:r>
              <a:rPr lang="da-DK" sz="900" b="1" dirty="0">
                <a:solidFill>
                  <a:prstClr val="black"/>
                </a:solidFill>
              </a:rPr>
              <a:t>§ 244. </a:t>
            </a:r>
            <a:r>
              <a:rPr lang="da-DK" sz="800" i="1" dirty="0">
                <a:solidFill>
                  <a:prstClr val="black"/>
                </a:solidFill>
              </a:rPr>
              <a:t>Den, som øver vold eller på anden måde angriber en andens legeme, straffes med bøde eller fængsel indtil 3 år.</a:t>
            </a:r>
            <a:endParaRPr lang="da-DK" sz="800" i="1" dirty="0"/>
          </a:p>
        </p:txBody>
      </p:sp>
      <p:sp>
        <p:nvSpPr>
          <p:cNvPr id="6" name="Tekstfelt 5"/>
          <p:cNvSpPr txBox="1"/>
          <p:nvPr/>
        </p:nvSpPr>
        <p:spPr>
          <a:xfrm>
            <a:off x="6647546" y="2641300"/>
            <a:ext cx="2158008" cy="1092607"/>
          </a:xfrm>
          <a:prstGeom prst="rect">
            <a:avLst/>
          </a:prstGeom>
          <a:solidFill>
            <a:schemeClr val="bg1">
              <a:lumMod val="75000"/>
            </a:schemeClr>
          </a:solidFill>
        </p:spPr>
        <p:txBody>
          <a:bodyPr wrap="square" rtlCol="0">
            <a:spAutoFit/>
          </a:bodyPr>
          <a:lstStyle/>
          <a:p>
            <a:r>
              <a:rPr lang="da-DK" sz="900" b="1" dirty="0">
                <a:solidFill>
                  <a:prstClr val="black"/>
                </a:solidFill>
              </a:rPr>
              <a:t>§ 245. </a:t>
            </a:r>
            <a:r>
              <a:rPr lang="da-DK" sz="800" i="1" dirty="0">
                <a:solidFill>
                  <a:prstClr val="black"/>
                </a:solidFill>
              </a:rPr>
              <a:t>Den, som udøver et legemsangreb af særlig rå, brutal eller farlig karakter eller gør sig skyldig i mishandling, straffes med fængsel indtil 6 år. Har et sådan legemsangreb haft betydelig skade på legeme eller helbred til følge, skal dette betragtes som en særlig skærpende omstændighed (v. fx. kvælergreb eller brug af vågen)</a:t>
            </a:r>
            <a:endParaRPr lang="da-DK" sz="800" i="1" dirty="0"/>
          </a:p>
        </p:txBody>
      </p:sp>
      <p:sp>
        <p:nvSpPr>
          <p:cNvPr id="11" name="Tekstfelt 10"/>
          <p:cNvSpPr txBox="1"/>
          <p:nvPr/>
        </p:nvSpPr>
        <p:spPr>
          <a:xfrm>
            <a:off x="6647546" y="4312472"/>
            <a:ext cx="2158008" cy="738664"/>
          </a:xfrm>
          <a:prstGeom prst="rect">
            <a:avLst/>
          </a:prstGeom>
          <a:solidFill>
            <a:schemeClr val="bg1">
              <a:lumMod val="75000"/>
            </a:schemeClr>
          </a:solidFill>
        </p:spPr>
        <p:txBody>
          <a:bodyPr wrap="square" rtlCol="0">
            <a:spAutoFit/>
          </a:bodyPr>
          <a:lstStyle/>
          <a:p>
            <a:r>
              <a:rPr lang="da-DK" sz="900" b="1" dirty="0">
                <a:solidFill>
                  <a:prstClr val="black"/>
                </a:solidFill>
              </a:rPr>
              <a:t>§ 246</a:t>
            </a:r>
            <a:r>
              <a:rPr lang="da-DK" sz="900" dirty="0">
                <a:solidFill>
                  <a:prstClr val="black"/>
                </a:solidFill>
              </a:rPr>
              <a:t>. </a:t>
            </a:r>
            <a:r>
              <a:rPr lang="da-DK" sz="800" i="1" dirty="0">
                <a:solidFill>
                  <a:prstClr val="black"/>
                </a:solidFill>
              </a:rPr>
              <a:t>Har et legemsangreb været af så grov beskaffenhed eller har haft så alvorlige skader eller døden til følge, at der foreligger skærpende omstændigheder, kan straffen stige til fængsel i 10 år</a:t>
            </a:r>
            <a:r>
              <a:rPr lang="da-DK" sz="800" dirty="0">
                <a:solidFill>
                  <a:prstClr val="black"/>
                </a:solidFill>
              </a:rPr>
              <a:t>.</a:t>
            </a:r>
            <a:endParaRPr lang="da-DK" sz="800" dirty="0"/>
          </a:p>
        </p:txBody>
      </p:sp>
      <p:sp>
        <p:nvSpPr>
          <p:cNvPr id="12" name="Tekstfelt 11"/>
          <p:cNvSpPr txBox="1"/>
          <p:nvPr/>
        </p:nvSpPr>
        <p:spPr>
          <a:xfrm>
            <a:off x="6647546" y="5051136"/>
            <a:ext cx="2158008" cy="1738938"/>
          </a:xfrm>
          <a:prstGeom prst="rect">
            <a:avLst/>
          </a:prstGeom>
          <a:solidFill>
            <a:schemeClr val="bg1">
              <a:lumMod val="75000"/>
            </a:schemeClr>
          </a:solidFill>
        </p:spPr>
        <p:txBody>
          <a:bodyPr wrap="square" rtlCol="0">
            <a:spAutoFit/>
          </a:bodyPr>
          <a:lstStyle/>
          <a:p>
            <a:r>
              <a:rPr lang="da-DK" sz="1000" b="1" dirty="0"/>
              <a:t>FORÆLDREANSVARSLOVEN</a:t>
            </a:r>
            <a:r>
              <a:rPr lang="da-DK" sz="800" dirty="0"/>
              <a:t> </a:t>
            </a:r>
          </a:p>
          <a:p>
            <a:r>
              <a:rPr lang="da-DK" sz="900" b="1" dirty="0"/>
              <a:t>§ 2, stk. 2</a:t>
            </a:r>
            <a:r>
              <a:rPr lang="da-DK" sz="900" dirty="0"/>
              <a:t>: </a:t>
            </a:r>
            <a:r>
              <a:rPr lang="da-DK" sz="800" i="1" dirty="0"/>
              <a:t>Barnet har ret til omsorg og tryghed. Det skal behandles med respekt for sin person og må ikke udsættes for legemlig afstraffelse eller anden krænkende handling</a:t>
            </a:r>
            <a:r>
              <a:rPr lang="da-DK" sz="800" dirty="0"/>
              <a:t>.</a:t>
            </a:r>
          </a:p>
          <a:p>
            <a:r>
              <a:rPr lang="da-DK" sz="800" b="1" dirty="0"/>
              <a:t>§ 4a: </a:t>
            </a:r>
            <a:r>
              <a:rPr lang="da-DK" sz="800" dirty="0"/>
              <a:t>Det er bedst for et barn, at en forælder, som er idømt ubetinget fængsel for grov personfarlig kriminalitet (fx seksualforbrydelser, grov vold eller manddrab), ikke har forældremyndighed over barnet, og at barnet ikke har bopæl hos eller har samvær eller anden kontakt med en sådan forælder (Social- og Indenrigsministeriet, 2020).</a:t>
            </a:r>
          </a:p>
        </p:txBody>
      </p:sp>
      <p:sp>
        <p:nvSpPr>
          <p:cNvPr id="9" name="Tekstfelt 8"/>
          <p:cNvSpPr txBox="1"/>
          <p:nvPr/>
        </p:nvSpPr>
        <p:spPr>
          <a:xfrm>
            <a:off x="3206848" y="3440893"/>
            <a:ext cx="3159106" cy="577081"/>
          </a:xfrm>
          <a:prstGeom prst="rect">
            <a:avLst/>
          </a:prstGeom>
          <a:noFill/>
        </p:spPr>
        <p:txBody>
          <a:bodyPr wrap="square" rtlCol="0">
            <a:spAutoFit/>
          </a:bodyPr>
          <a:lstStyle/>
          <a:p>
            <a:r>
              <a:rPr lang="da-DK" sz="1050" dirty="0"/>
              <a:t>Vold skaber stress og uforudsigelighed i et barns verden, i stedet for de trygge, stabile og forudsigelige rammer, der er behov for</a:t>
            </a:r>
            <a:r>
              <a:rPr lang="da-DK" sz="1050" dirty="0">
                <a:effectLst>
                  <a:outerShdw blurRad="38100" dist="38100" dir="2700000" algn="tl">
                    <a:srgbClr val="000000">
                      <a:alpha val="43137"/>
                    </a:srgbClr>
                  </a:outerShdw>
                </a:effectLst>
              </a:rPr>
              <a:t>.</a:t>
            </a:r>
          </a:p>
        </p:txBody>
      </p:sp>
      <p:sp>
        <p:nvSpPr>
          <p:cNvPr id="13" name="Tekstfelt 12"/>
          <p:cNvSpPr txBox="1"/>
          <p:nvPr/>
        </p:nvSpPr>
        <p:spPr>
          <a:xfrm>
            <a:off x="3059831" y="5345078"/>
            <a:ext cx="3453139" cy="1415772"/>
          </a:xfrm>
          <a:prstGeom prst="rect">
            <a:avLst/>
          </a:prstGeom>
          <a:solidFill>
            <a:schemeClr val="bg1">
              <a:lumMod val="75000"/>
            </a:schemeClr>
          </a:solidFill>
        </p:spPr>
        <p:txBody>
          <a:bodyPr wrap="square" rtlCol="0">
            <a:spAutoFit/>
          </a:bodyPr>
          <a:lstStyle/>
          <a:p>
            <a:r>
              <a:rPr lang="da-DK" sz="1000" b="1" dirty="0"/>
              <a:t>Kapitel 26: Forbrydelser mod den personlige frihed</a:t>
            </a:r>
          </a:p>
          <a:p>
            <a:endParaRPr lang="da-DK" sz="1000" dirty="0"/>
          </a:p>
          <a:p>
            <a:r>
              <a:rPr lang="da-DK" sz="900" b="1" dirty="0"/>
              <a:t>§260: </a:t>
            </a:r>
            <a:r>
              <a:rPr lang="da-DK" sz="800" i="1" dirty="0"/>
              <a:t>Ulovlig tvang: </a:t>
            </a:r>
            <a:br>
              <a:rPr lang="da-DK" sz="800" i="1" dirty="0"/>
            </a:br>
            <a:r>
              <a:rPr lang="da-DK" sz="800" i="1" dirty="0"/>
              <a:t>1) ved vold eller ved trussel om vold mm. tvinger nogen til at gøre, tåle eller undlade noget</a:t>
            </a:r>
            <a:br>
              <a:rPr lang="da-DK" sz="800" i="1" dirty="0"/>
            </a:br>
            <a:r>
              <a:rPr lang="da-DK" sz="800" i="1" dirty="0"/>
              <a:t>2) ved trussel om at anmelde mm. tvinger nogen til at gøre, tåle eller undlade noget.</a:t>
            </a:r>
          </a:p>
          <a:p>
            <a:r>
              <a:rPr lang="da-DK" sz="800" i="1" dirty="0"/>
              <a:t>Stk. 2: Tvinge nogen til at indgå ægteskab eller til en religiøs vielse</a:t>
            </a:r>
          </a:p>
          <a:p>
            <a:r>
              <a:rPr lang="da-DK" sz="800" i="1" dirty="0"/>
              <a:t>Stk. 3: Tvinge nogen til at bære en beklædningsgenstand, der skjuler vedkommendes ansigt.</a:t>
            </a:r>
          </a:p>
        </p:txBody>
      </p:sp>
    </p:spTree>
    <p:extLst>
      <p:ext uri="{BB962C8B-B14F-4D97-AF65-F5344CB8AC3E}">
        <p14:creationId xmlns:p14="http://schemas.microsoft.com/office/powerpoint/2010/main" val="29478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613613" y="1910800"/>
            <a:ext cx="7979202" cy="646331"/>
          </a:xfrm>
          <a:prstGeom prst="rect">
            <a:avLst/>
          </a:prstGeom>
          <a:noFill/>
        </p:spPr>
        <p:txBody>
          <a:bodyPr wrap="square" rtlCol="0">
            <a:spAutoFit/>
          </a:bodyPr>
          <a:lstStyle/>
          <a:p>
            <a:pPr algn="ctr"/>
            <a:r>
              <a:rPr lang="da-DK" b="1" dirty="0">
                <a:effectLst>
                  <a:outerShdw blurRad="38100" dist="38100" dir="2700000" algn="tl">
                    <a:srgbClr val="000000">
                      <a:alpha val="43137"/>
                    </a:srgbClr>
                  </a:outerShdw>
                </a:effectLst>
              </a:rPr>
              <a:t>Hvad er psykisk vold?</a:t>
            </a:r>
          </a:p>
          <a:p>
            <a:endParaRPr lang="da-DK" dirty="0"/>
          </a:p>
        </p:txBody>
      </p:sp>
      <p:sp>
        <p:nvSpPr>
          <p:cNvPr id="4" name="Tekstfelt 3"/>
          <p:cNvSpPr txBox="1"/>
          <p:nvPr/>
        </p:nvSpPr>
        <p:spPr>
          <a:xfrm>
            <a:off x="404259" y="940124"/>
            <a:ext cx="2158008" cy="5763116"/>
          </a:xfrm>
          <a:prstGeom prst="rect">
            <a:avLst/>
          </a:prstGeom>
          <a:solidFill>
            <a:schemeClr val="accent6"/>
          </a:solidFill>
        </p:spPr>
        <p:txBody>
          <a:bodyPr wrap="square" rtlCol="0">
            <a:spAutoFit/>
          </a:bodyPr>
          <a:lstStyle/>
          <a:p>
            <a:r>
              <a:rPr lang="da-DK" sz="1050" b="1" dirty="0">
                <a:effectLst>
                  <a:outerShdw blurRad="38100" dist="38100" dir="2700000" algn="tl">
                    <a:srgbClr val="000000">
                      <a:alpha val="43137"/>
                    </a:srgbClr>
                  </a:outerShdw>
                </a:effectLst>
              </a:rPr>
              <a:t>Definition:</a:t>
            </a:r>
          </a:p>
          <a:p>
            <a:endParaRPr lang="da-DK" sz="900" i="1" dirty="0">
              <a:effectLst>
                <a:outerShdw blurRad="38100" dist="38100" dir="2700000" algn="tl">
                  <a:srgbClr val="000000">
                    <a:alpha val="43137"/>
                  </a:srgbClr>
                </a:outerShdw>
              </a:effectLst>
            </a:endParaRPr>
          </a:p>
          <a:p>
            <a:r>
              <a:rPr lang="da-DK" sz="1000" i="1" dirty="0">
                <a:effectLst>
                  <a:outerShdw blurRad="38100" dist="38100" dir="2700000" algn="tl">
                    <a:srgbClr val="000000">
                      <a:alpha val="43137"/>
                    </a:srgbClr>
                  </a:outerShdw>
                </a:effectLst>
              </a:rPr>
              <a:t>”Psykisk vold bestemmes på følgende vis: (...) når der tegner sig et gentaget mønster af handlinger eller hændelser, hvori det bliver formidlet til barnet, at det fx er værdiløst, mislykket, utilstrækkeligt, uelsket eller uønsket. Psykisk vold kan komme til udtryk gennem verbale og ikke-verbale handlinger, der afviser og nedgør barnet, der udnytter og korrumperer det; der terroriserer, truer og skræmmer det; eller ved konstant og urimeligt at isolere barnet, så det frarøves muligheden for at få sit behov for samspil med andre opfyldt.</a:t>
            </a:r>
          </a:p>
          <a:p>
            <a:r>
              <a:rPr lang="da-DK" sz="1000" i="1" dirty="0">
                <a:effectLst>
                  <a:outerShdw blurRad="38100" dist="38100" dir="2700000" algn="tl">
                    <a:srgbClr val="000000">
                      <a:alpha val="43137"/>
                    </a:srgbClr>
                  </a:outerShdw>
                </a:effectLst>
              </a:rPr>
              <a:t>(..) </a:t>
            </a:r>
          </a:p>
          <a:p>
            <a:r>
              <a:rPr lang="da-DK" sz="1000" i="1" dirty="0">
                <a:effectLst>
                  <a:outerShdw blurRad="38100" dist="38100" dir="2700000" algn="tl">
                    <a:srgbClr val="000000">
                      <a:alpha val="43137"/>
                    </a:srgbClr>
                  </a:outerShdw>
                </a:effectLst>
              </a:rPr>
              <a:t>Særligt i forhold til børn lægges der vægt på, at psykisk vold kan forhindre eller ødelægge barnets udvikling, herunder især udviklingen af barnets identitet, selvværd og selvtillid. Ifølge lovbemærkningerne omfatter psykisk vold både aktive handlinger og udeladelser: Der kan fx være tale om adfærd, der udsætter barnet for konstant devaluering, eller som nedbryder barnets selvværd. Der kan også være tale om, at barnet ignoreres og nægtes omsorg, at det bliver taget som gidsel i konflikter mellem dets forældre, eller at dets krop, vægt eller madindtag bliver kommenteret.”</a:t>
            </a:r>
          </a:p>
          <a:p>
            <a:r>
              <a:rPr lang="da-DK" sz="900" i="1" dirty="0">
                <a:effectLst>
                  <a:outerShdw blurRad="38100" dist="38100" dir="2700000" algn="tl">
                    <a:srgbClr val="000000">
                      <a:alpha val="43137"/>
                    </a:srgbClr>
                  </a:outerShdw>
                </a:effectLst>
              </a:rPr>
              <a:t>(Kilde: </a:t>
            </a:r>
            <a:r>
              <a:rPr lang="da-DK" sz="900" i="1" dirty="0">
                <a:effectLst>
                  <a:outerShdw blurRad="38100" dist="38100" dir="2700000" algn="tl">
                    <a:srgbClr val="000000">
                      <a:alpha val="43137"/>
                    </a:srgbClr>
                  </a:outerShdw>
                </a:effectLst>
                <a:hlinkClick r:id="rId3"/>
              </a:rPr>
              <a:t>VIVE rapport 2020</a:t>
            </a:r>
            <a:r>
              <a:rPr lang="da-DK" sz="900" i="1" dirty="0">
                <a:effectLst>
                  <a:outerShdw blurRad="38100" dist="38100" dir="2700000" algn="tl">
                    <a:srgbClr val="000000">
                      <a:alpha val="43137"/>
                    </a:srgbClr>
                  </a:outerShdw>
                </a:effectLst>
              </a:rPr>
              <a:t>)</a:t>
            </a:r>
          </a:p>
        </p:txBody>
      </p:sp>
      <p:sp>
        <p:nvSpPr>
          <p:cNvPr id="8" name="Tekstfelt 7"/>
          <p:cNvSpPr txBox="1"/>
          <p:nvPr/>
        </p:nvSpPr>
        <p:spPr>
          <a:xfrm>
            <a:off x="3239864" y="3196113"/>
            <a:ext cx="3159106" cy="738664"/>
          </a:xfrm>
          <a:prstGeom prst="rect">
            <a:avLst/>
          </a:prstGeom>
          <a:noFill/>
        </p:spPr>
        <p:txBody>
          <a:bodyPr wrap="square" rtlCol="0">
            <a:spAutoFit/>
          </a:bodyPr>
          <a:lstStyle/>
          <a:p>
            <a:r>
              <a:rPr lang="da-DK" sz="1050" dirty="0"/>
              <a:t>Psykisk vold er sværere at definere end fysisk vold. </a:t>
            </a:r>
          </a:p>
          <a:p>
            <a:r>
              <a:rPr lang="da-DK" sz="1050" dirty="0"/>
              <a:t>Psykisk vold foregår ofte indenfor hjemmets fire vægge uden at efterlade sig synlige fysiske spor, som kan påkalde sig fagpersoners opmærksomhed. </a:t>
            </a:r>
          </a:p>
        </p:txBody>
      </p:sp>
      <p:sp>
        <p:nvSpPr>
          <p:cNvPr id="10" name="Tekstfelt 9"/>
          <p:cNvSpPr txBox="1"/>
          <p:nvPr/>
        </p:nvSpPr>
        <p:spPr>
          <a:xfrm>
            <a:off x="3236872" y="4055990"/>
            <a:ext cx="3159106" cy="577081"/>
          </a:xfrm>
          <a:prstGeom prst="rect">
            <a:avLst/>
          </a:prstGeom>
          <a:noFill/>
        </p:spPr>
        <p:txBody>
          <a:bodyPr wrap="square" rtlCol="0">
            <a:spAutoFit/>
          </a:bodyPr>
          <a:lstStyle/>
          <a:p>
            <a:r>
              <a:rPr lang="da-DK" sz="1050" dirty="0"/>
              <a:t>Som noget nyt er der også kommet mere fokus på børn, som er vidne til vold i hjemmet, og de psykiske konsekvenser dette har for dem.  </a:t>
            </a:r>
          </a:p>
        </p:txBody>
      </p:sp>
      <p:sp>
        <p:nvSpPr>
          <p:cNvPr id="5" name="Tekstfelt 4"/>
          <p:cNvSpPr txBox="1"/>
          <p:nvPr/>
        </p:nvSpPr>
        <p:spPr>
          <a:xfrm>
            <a:off x="6668928" y="1700808"/>
            <a:ext cx="2158008" cy="1585049"/>
          </a:xfrm>
          <a:prstGeom prst="rect">
            <a:avLst/>
          </a:prstGeom>
          <a:solidFill>
            <a:schemeClr val="bg1">
              <a:lumMod val="75000"/>
            </a:schemeClr>
          </a:solidFill>
        </p:spPr>
        <p:txBody>
          <a:bodyPr wrap="square" rtlCol="0">
            <a:spAutoFit/>
          </a:bodyPr>
          <a:lstStyle/>
          <a:p>
            <a:pPr algn="ctr"/>
            <a:r>
              <a:rPr lang="da-DK" sz="1200" b="1" dirty="0">
                <a:solidFill>
                  <a:prstClr val="black"/>
                </a:solidFill>
              </a:rPr>
              <a:t>STRAFFELOVEN</a:t>
            </a:r>
            <a:r>
              <a:rPr lang="da-DK" sz="1000" b="1" dirty="0">
                <a:solidFill>
                  <a:prstClr val="black"/>
                </a:solidFill>
              </a:rPr>
              <a:t> </a:t>
            </a:r>
          </a:p>
          <a:p>
            <a:pPr algn="ctr"/>
            <a:r>
              <a:rPr lang="da-DK" sz="1000" b="1" dirty="0">
                <a:solidFill>
                  <a:prstClr val="black"/>
                </a:solidFill>
              </a:rPr>
              <a:t>Kapitel 25: </a:t>
            </a:r>
            <a:r>
              <a:rPr lang="da-DK" sz="1000" b="1" dirty="0"/>
              <a:t>Forbrydelser mod liv og legeme</a:t>
            </a:r>
            <a:endParaRPr lang="da-DK" sz="1000" b="1" dirty="0">
              <a:solidFill>
                <a:prstClr val="black"/>
              </a:solidFill>
            </a:endParaRPr>
          </a:p>
          <a:p>
            <a:r>
              <a:rPr lang="da-DK" sz="900" b="1" dirty="0">
                <a:solidFill>
                  <a:prstClr val="black"/>
                </a:solidFill>
              </a:rPr>
              <a:t>§ 243. </a:t>
            </a:r>
            <a:r>
              <a:rPr lang="da-DK" sz="800" dirty="0"/>
              <a:t>Den, som tilhører eller er nært knyttet til en andens husstand eller tidligere har haft en sådan tilknytning til husstanden, og som gentagne gange over en periode udsætter den anden for groft nedværdigende, forulempende eller krænkende adfærd, der er egnet til utilbørligt at styre den anden, straffes for psykisk vold med bøde eller fængsel ind til 3 år.</a:t>
            </a:r>
            <a:endParaRPr lang="da-DK" sz="800" i="1" dirty="0"/>
          </a:p>
        </p:txBody>
      </p:sp>
      <p:sp>
        <p:nvSpPr>
          <p:cNvPr id="12" name="Tekstfelt 11"/>
          <p:cNvSpPr txBox="1"/>
          <p:nvPr/>
        </p:nvSpPr>
        <p:spPr>
          <a:xfrm>
            <a:off x="6668928" y="3402835"/>
            <a:ext cx="2158008" cy="1615827"/>
          </a:xfrm>
          <a:prstGeom prst="rect">
            <a:avLst/>
          </a:prstGeom>
          <a:solidFill>
            <a:schemeClr val="bg1">
              <a:lumMod val="75000"/>
            </a:schemeClr>
          </a:solidFill>
        </p:spPr>
        <p:txBody>
          <a:bodyPr wrap="square" rtlCol="0">
            <a:spAutoFit/>
          </a:bodyPr>
          <a:lstStyle/>
          <a:p>
            <a:r>
              <a:rPr lang="da-DK" sz="1000" b="1" dirty="0"/>
              <a:t>FORÆLDREANSVARSLOVEN</a:t>
            </a:r>
            <a:r>
              <a:rPr lang="da-DK" sz="800" dirty="0"/>
              <a:t> </a:t>
            </a:r>
          </a:p>
          <a:p>
            <a:r>
              <a:rPr lang="da-DK" sz="900" b="1" dirty="0"/>
              <a:t>§ 2, stk. 2</a:t>
            </a:r>
            <a:r>
              <a:rPr lang="da-DK" sz="900" dirty="0"/>
              <a:t>: </a:t>
            </a:r>
            <a:r>
              <a:rPr lang="da-DK" sz="800" i="1" dirty="0"/>
              <a:t>Barnet har ret til omsorg og tryghed. Det skal behandles med respekt for sin person og må ikke udsættes for legemlig afstraffelse eller anden krænkende handling</a:t>
            </a:r>
            <a:r>
              <a:rPr lang="da-DK" sz="800" dirty="0"/>
              <a:t>.</a:t>
            </a:r>
          </a:p>
          <a:p>
            <a:r>
              <a:rPr lang="da-DK" sz="800" b="1" dirty="0"/>
              <a:t>§ 4: </a:t>
            </a:r>
            <a:r>
              <a:rPr lang="da-DK" sz="800" dirty="0"/>
              <a:t>Familieretshuset og Familieretten, i behandlingen af forældreansvarsager skal have fokus på, ”at afgørelser skal medvirke til at sikre barnets trivsel og beskytte barnet mod vold eller anden behandling, der udsætter barnet for skade eller fare, herunder at være vidne til vold.”</a:t>
            </a:r>
          </a:p>
        </p:txBody>
      </p:sp>
      <p:sp>
        <p:nvSpPr>
          <p:cNvPr id="9" name="Tekstfelt 8"/>
          <p:cNvSpPr txBox="1"/>
          <p:nvPr/>
        </p:nvSpPr>
        <p:spPr>
          <a:xfrm>
            <a:off x="3239864" y="2490124"/>
            <a:ext cx="3159106" cy="738664"/>
          </a:xfrm>
          <a:prstGeom prst="rect">
            <a:avLst/>
          </a:prstGeom>
          <a:noFill/>
        </p:spPr>
        <p:txBody>
          <a:bodyPr wrap="square" rtlCol="0">
            <a:spAutoFit/>
          </a:bodyPr>
          <a:lstStyle/>
          <a:p>
            <a:r>
              <a:rPr lang="da-DK" sz="1050" dirty="0"/>
              <a:t>I Danmark har vi hidtil hovedsageligt haft fokus på fysisk vold og seksuelle overgreb. I 2019 besluttede Folketinget at kriminalisere psykisk vold i nære relationer. </a:t>
            </a:r>
          </a:p>
        </p:txBody>
      </p:sp>
      <p:sp>
        <p:nvSpPr>
          <p:cNvPr id="13" name="Tekstfelt 12"/>
          <p:cNvSpPr txBox="1"/>
          <p:nvPr/>
        </p:nvSpPr>
        <p:spPr>
          <a:xfrm>
            <a:off x="2876644" y="5250868"/>
            <a:ext cx="3453139" cy="1415772"/>
          </a:xfrm>
          <a:prstGeom prst="rect">
            <a:avLst/>
          </a:prstGeom>
          <a:solidFill>
            <a:schemeClr val="bg1">
              <a:lumMod val="75000"/>
            </a:schemeClr>
          </a:solidFill>
        </p:spPr>
        <p:txBody>
          <a:bodyPr wrap="square" rtlCol="0">
            <a:spAutoFit/>
          </a:bodyPr>
          <a:lstStyle/>
          <a:p>
            <a:r>
              <a:rPr lang="da-DK" sz="1000" b="1" dirty="0"/>
              <a:t>Kapitel 26: Forbrydelser mod den personlige frihed</a:t>
            </a:r>
          </a:p>
          <a:p>
            <a:endParaRPr lang="da-DK" sz="1000" dirty="0"/>
          </a:p>
          <a:p>
            <a:r>
              <a:rPr lang="da-DK" sz="900" b="1" dirty="0"/>
              <a:t>§260: </a:t>
            </a:r>
            <a:r>
              <a:rPr lang="da-DK" sz="800" i="1" dirty="0"/>
              <a:t>Ulovlig tvang: </a:t>
            </a:r>
            <a:br>
              <a:rPr lang="da-DK" sz="800" i="1" dirty="0"/>
            </a:br>
            <a:r>
              <a:rPr lang="da-DK" sz="800" i="1" dirty="0"/>
              <a:t>1) ved vold eller ved trussel om vold mm. tvinger nogen til at gøre, tåle eller undlade noget</a:t>
            </a:r>
            <a:br>
              <a:rPr lang="da-DK" sz="800" i="1" dirty="0"/>
            </a:br>
            <a:r>
              <a:rPr lang="da-DK" sz="800" i="1" dirty="0"/>
              <a:t>2) ved trussel om at anmelde mm. tvinger nogen til at gøre, tåle eller undlade noget.</a:t>
            </a:r>
          </a:p>
          <a:p>
            <a:r>
              <a:rPr lang="da-DK" sz="800" i="1" dirty="0"/>
              <a:t>Stk. 2: Tvinge nogen til at indgå ægteskab eller til en religiøs vielse</a:t>
            </a:r>
          </a:p>
          <a:p>
            <a:r>
              <a:rPr lang="da-DK" sz="800" i="1" dirty="0"/>
              <a:t>Stk. 3: Tvinge nogen til at bære en beklædningsgenstand, der skjuler vedkommendes ansigt.</a:t>
            </a:r>
          </a:p>
        </p:txBody>
      </p:sp>
      <p:sp>
        <p:nvSpPr>
          <p:cNvPr id="14" name="Titel 1"/>
          <p:cNvSpPr>
            <a:spLocks noGrp="1"/>
          </p:cNvSpPr>
          <p:nvPr>
            <p:ph type="ctrTitle"/>
          </p:nvPr>
        </p:nvSpPr>
        <p:spPr>
          <a:xfrm>
            <a:off x="829816" y="1132040"/>
            <a:ext cx="7979202" cy="661782"/>
          </a:xfrm>
        </p:spPr>
        <p:txBody>
          <a:bodyPr/>
          <a:lstStyle/>
          <a:p>
            <a:r>
              <a:rPr lang="da-DK" sz="3200" b="1" dirty="0">
                <a:effectLst>
                  <a:outerShdw blurRad="38100" dist="38100" dir="2700000" algn="tl">
                    <a:srgbClr val="000000">
                      <a:alpha val="43137"/>
                    </a:srgbClr>
                  </a:outerShdw>
                </a:effectLst>
              </a:rPr>
              <a:t>Definition på overgreb</a:t>
            </a:r>
          </a:p>
        </p:txBody>
      </p:sp>
      <p:sp>
        <p:nvSpPr>
          <p:cNvPr id="2" name="Ellipse 1"/>
          <p:cNvSpPr/>
          <p:nvPr/>
        </p:nvSpPr>
        <p:spPr>
          <a:xfrm>
            <a:off x="6804248" y="5065221"/>
            <a:ext cx="1788567" cy="1787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t>Man vurderer at de psykiske konsekvenser for et barn der overværer </a:t>
            </a:r>
            <a:r>
              <a:rPr lang="da-DK" sz="1000" b="1" dirty="0"/>
              <a:t>vold i hjemmet, </a:t>
            </a:r>
            <a:r>
              <a:rPr lang="da-DK" sz="1000" dirty="0"/>
              <a:t>er lige så omfattende, som når barnet selv har været udsat for vold</a:t>
            </a:r>
          </a:p>
        </p:txBody>
      </p:sp>
    </p:spTree>
    <p:extLst>
      <p:ext uri="{BB962C8B-B14F-4D97-AF65-F5344CB8AC3E}">
        <p14:creationId xmlns:p14="http://schemas.microsoft.com/office/powerpoint/2010/main" val="364570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980729"/>
            <a:ext cx="7772400" cy="648071"/>
          </a:xfrm>
        </p:spPr>
        <p:txBody>
          <a:bodyPr/>
          <a:lstStyle/>
          <a:p>
            <a:r>
              <a:rPr lang="da-DK" sz="1800" b="1" dirty="0">
                <a:effectLst>
                  <a:outerShdw blurRad="38100" dist="38100" dir="2700000" algn="tl">
                    <a:srgbClr val="000000">
                      <a:alpha val="43137"/>
                    </a:srgbClr>
                  </a:outerShdw>
                </a:effectLst>
              </a:rPr>
              <a:t>Hvad er seksuelle overgreb?</a:t>
            </a:r>
          </a:p>
        </p:txBody>
      </p:sp>
      <p:sp>
        <p:nvSpPr>
          <p:cNvPr id="7" name="Tekstfelt 6"/>
          <p:cNvSpPr txBox="1"/>
          <p:nvPr/>
        </p:nvSpPr>
        <p:spPr>
          <a:xfrm>
            <a:off x="458516" y="1444344"/>
            <a:ext cx="2313283" cy="2546851"/>
          </a:xfrm>
          <a:prstGeom prst="rect">
            <a:avLst/>
          </a:prstGeom>
          <a:solidFill>
            <a:schemeClr val="accent6"/>
          </a:solidFill>
        </p:spPr>
        <p:txBody>
          <a:bodyPr wrap="square" rtlCol="0">
            <a:spAutoFit/>
          </a:bodyPr>
          <a:lstStyle/>
          <a:p>
            <a:r>
              <a:rPr lang="da-DK" sz="1050" b="1" dirty="0">
                <a:solidFill>
                  <a:srgbClr val="000000"/>
                </a:solidFill>
                <a:effectLst>
                  <a:outerShdw blurRad="38100" dist="38100" dir="2700000" algn="tl">
                    <a:srgbClr val="000000">
                      <a:alpha val="43137"/>
                    </a:srgbClr>
                  </a:outerShdw>
                </a:effectLst>
              </a:rPr>
              <a:t>DEFINITION:</a:t>
            </a:r>
            <a:r>
              <a:rPr lang="da-DK" sz="1100" dirty="0">
                <a:solidFill>
                  <a:srgbClr val="000000"/>
                </a:solidFill>
                <a:effectLst>
                  <a:outerShdw blurRad="38100" dist="38100" dir="2700000" algn="tl">
                    <a:srgbClr val="000000">
                      <a:alpha val="43137"/>
                    </a:srgbClr>
                  </a:outerShdw>
                </a:effectLst>
                <a:latin typeface="VistaSansBook"/>
              </a:rPr>
              <a:t> </a:t>
            </a:r>
          </a:p>
          <a:p>
            <a:endParaRPr lang="da-DK" sz="1000" i="1" dirty="0">
              <a:solidFill>
                <a:srgbClr val="000000"/>
              </a:solidFill>
              <a:effectLst>
                <a:outerShdw blurRad="38100" dist="38100" dir="2700000" algn="tl">
                  <a:srgbClr val="000000">
                    <a:alpha val="43137"/>
                  </a:srgbClr>
                </a:outerShdw>
              </a:effectLst>
            </a:endParaRPr>
          </a:p>
          <a:p>
            <a:r>
              <a:rPr lang="da-DK" sz="1000" i="1" dirty="0">
                <a:effectLst>
                  <a:outerShdw blurRad="38100" dist="38100" dir="2700000" algn="tl">
                    <a:srgbClr val="000000">
                      <a:alpha val="43137"/>
                    </a:srgbClr>
                  </a:outerShdw>
                </a:effectLst>
              </a:rPr>
              <a:t>Et seksuelt overgreb er en handling rettet mod et barn, hvor en voksen, et andet barn eller en ung i kraft af magt, ansvar eller ved at have opnået en tillidsfuld relation udnytter barnet til at indgå i seksuelle aktiviteter. Seksuelle overgreb skader barnet og bringer dets udvikling og sundhed i fare. Desuden skades barnets evne til at indgå tillidsfuldt i relationer og danne et positivt selvbillede. </a:t>
            </a:r>
          </a:p>
          <a:p>
            <a:r>
              <a:rPr lang="da-DK" sz="900" dirty="0"/>
              <a:t>	</a:t>
            </a:r>
          </a:p>
          <a:p>
            <a:endParaRPr lang="da-DK" sz="1050" dirty="0">
              <a:solidFill>
                <a:srgbClr val="000000"/>
              </a:solidFill>
            </a:endParaRPr>
          </a:p>
          <a:p>
            <a:r>
              <a:rPr lang="da-DK" sz="900" dirty="0">
                <a:solidFill>
                  <a:srgbClr val="000000"/>
                </a:solidFill>
                <a:effectLst>
                  <a:outerShdw blurRad="38100" dist="38100" dir="2700000" algn="tl">
                    <a:srgbClr val="000000">
                      <a:alpha val="43137"/>
                    </a:srgbClr>
                  </a:outerShdw>
                </a:effectLst>
              </a:rPr>
              <a:t>(</a:t>
            </a:r>
            <a:r>
              <a:rPr lang="da-DK" sz="900" i="1" dirty="0">
                <a:solidFill>
                  <a:srgbClr val="000000"/>
                </a:solidFill>
                <a:effectLst>
                  <a:outerShdw blurRad="38100" dist="38100" dir="2700000" algn="tl">
                    <a:srgbClr val="000000">
                      <a:alpha val="43137"/>
                    </a:srgbClr>
                  </a:outerShdw>
                </a:effectLst>
              </a:rPr>
              <a:t>Kilde: </a:t>
            </a:r>
            <a:r>
              <a:rPr lang="da-DK" sz="900" dirty="0">
                <a:solidFill>
                  <a:srgbClr val="000000"/>
                </a:solidFill>
                <a:effectLst>
                  <a:outerShdw blurRad="38100" dist="38100" dir="2700000" algn="tl">
                    <a:srgbClr val="000000">
                      <a:alpha val="43137"/>
                    </a:srgbClr>
                  </a:outerShdw>
                </a:effectLst>
                <a:hlinkClick r:id="rId2"/>
              </a:rPr>
              <a:t>VIVE rapport 2021</a:t>
            </a:r>
            <a:r>
              <a:rPr lang="da-DK" sz="900" dirty="0">
                <a:solidFill>
                  <a:srgbClr val="000000"/>
                </a:solidFill>
                <a:effectLst>
                  <a:outerShdw blurRad="38100" dist="38100" dir="2700000" algn="tl">
                    <a:srgbClr val="000000">
                      <a:alpha val="43137"/>
                    </a:srgbClr>
                  </a:outerShdw>
                </a:effectLst>
              </a:rPr>
              <a:t>)</a:t>
            </a:r>
            <a:endParaRPr lang="da-DK" sz="900" dirty="0">
              <a:effectLst>
                <a:outerShdw blurRad="38100" dist="38100" dir="2700000" algn="tl">
                  <a:srgbClr val="000000">
                    <a:alpha val="43137"/>
                  </a:srgbClr>
                </a:outerShdw>
              </a:effectLst>
            </a:endParaRPr>
          </a:p>
        </p:txBody>
      </p:sp>
      <p:sp>
        <p:nvSpPr>
          <p:cNvPr id="11" name="Tekstfelt 10"/>
          <p:cNvSpPr txBox="1"/>
          <p:nvPr/>
        </p:nvSpPr>
        <p:spPr>
          <a:xfrm>
            <a:off x="3131840" y="1669692"/>
            <a:ext cx="5472608" cy="3439403"/>
          </a:xfrm>
          <a:prstGeom prst="rect">
            <a:avLst/>
          </a:prstGeom>
          <a:noFill/>
        </p:spPr>
        <p:txBody>
          <a:bodyPr wrap="square" rtlCol="0">
            <a:spAutoFit/>
          </a:bodyPr>
          <a:lstStyle/>
          <a:p>
            <a:r>
              <a:rPr lang="da-DK" sz="1050" dirty="0"/>
              <a:t>Vi er alle født med en seksualitet og udviklingen af denne er en del af vores naturlige udvikling. Lige fra vi var helt små, har vi alle leget seksualiserede lege, i et forsøg på at forstå vores egen og andres kroppe og de signaler og følelser kroppe viser. </a:t>
            </a:r>
          </a:p>
          <a:p>
            <a:endParaRPr lang="da-DK" sz="1050" dirty="0"/>
          </a:p>
          <a:p>
            <a:r>
              <a:rPr lang="da-DK" sz="1050" dirty="0"/>
              <a:t>Disse seksualiserede lege er dog foregået i barnets eget tempo, på barnets aktuelle udviklingsniveau og med ligeværdige relationer til de andre der indgik i legene. Her ligger den største forskel på den normale seksuelle udvikling hos et barn og et seksuelt overgreb. </a:t>
            </a:r>
          </a:p>
          <a:p>
            <a:endParaRPr lang="da-DK" sz="1050" dirty="0"/>
          </a:p>
          <a:p>
            <a:r>
              <a:rPr lang="da-DK" sz="1050" dirty="0"/>
              <a:t>Det er vigtigt at kende forskel på normal og bekymrende/grænseoverskridende seksuel adfærd hos børn. På den måde kan man understøtte den normale udvikling, og forebygge at barnet udsættes, eller udsætter andre, for seksuelt grænseoverskridende adfærd. </a:t>
            </a:r>
          </a:p>
          <a:p>
            <a:endParaRPr lang="da-DK" sz="1050" dirty="0"/>
          </a:p>
          <a:p>
            <a:r>
              <a:rPr lang="da-DK" sz="1050" dirty="0"/>
              <a:t>I et seksuelt overgreb udsættes barnet for seksuelle aktiviteter, som det ikke er klar til, eller forstår betydningen af. Den krænkende part bruger barnet til at tilfredsstille sine egne behov, ved f.eks. at forføre eller tvinge det til at indgå i aktiviteten. </a:t>
            </a:r>
          </a:p>
          <a:p>
            <a:endParaRPr lang="da-DK" sz="1000" dirty="0"/>
          </a:p>
          <a:p>
            <a:r>
              <a:rPr lang="da-DK" sz="1050" dirty="0"/>
              <a:t>Seksuelle overgreb omhandler ikke kun dem, der har barnet i deres varetægt men</a:t>
            </a:r>
            <a:r>
              <a:rPr lang="da-DK" sz="1000" dirty="0"/>
              <a:t>: </a:t>
            </a:r>
            <a:r>
              <a:rPr lang="da-DK" sz="1000" i="1" dirty="0"/>
              <a:t>”Alle, der udnytter et barn til at indgå i seksuelle aktiviteter. Det kan udover omsorgsgivere og andre, der har barnet i deres varetægt, også være – kendte som fremmede – voksne, unge eller andre børn.”</a:t>
            </a:r>
          </a:p>
          <a:p>
            <a:endParaRPr lang="da-DK" sz="1000" dirty="0"/>
          </a:p>
          <a:p>
            <a:r>
              <a:rPr lang="da-DK" sz="1000" dirty="0"/>
              <a:t>(</a:t>
            </a:r>
            <a:r>
              <a:rPr lang="da-DK" sz="1000" dirty="0">
                <a:hlinkClick r:id="rId2"/>
              </a:rPr>
              <a:t>VIVE rapport om fysisk vold og seksuelle overgreb mod børn, 2021</a:t>
            </a:r>
            <a:r>
              <a:rPr lang="da-DK" sz="1000" dirty="0"/>
              <a:t>)</a:t>
            </a:r>
          </a:p>
        </p:txBody>
      </p:sp>
      <p:sp>
        <p:nvSpPr>
          <p:cNvPr id="3" name="Tekstfelt 2"/>
          <p:cNvSpPr txBox="1"/>
          <p:nvPr/>
        </p:nvSpPr>
        <p:spPr>
          <a:xfrm>
            <a:off x="3131840" y="5157192"/>
            <a:ext cx="5252120" cy="1246495"/>
          </a:xfrm>
          <a:prstGeom prst="rect">
            <a:avLst/>
          </a:prstGeom>
          <a:solidFill>
            <a:schemeClr val="accent6"/>
          </a:solidFill>
        </p:spPr>
        <p:txBody>
          <a:bodyPr wrap="square" rtlCol="0">
            <a:spAutoFit/>
          </a:bodyPr>
          <a:lstStyle/>
          <a:p>
            <a:r>
              <a:rPr lang="da-DK" sz="1050" b="1" dirty="0" err="1">
                <a:effectLst>
                  <a:outerShdw blurRad="38100" dist="38100" dir="2700000" algn="tl">
                    <a:srgbClr val="000000">
                      <a:alpha val="43137"/>
                    </a:srgbClr>
                  </a:outerShdw>
                </a:effectLst>
              </a:rPr>
              <a:t>WHOs</a:t>
            </a:r>
            <a:r>
              <a:rPr lang="da-DK" sz="1050" b="1" dirty="0">
                <a:effectLst>
                  <a:outerShdw blurRad="38100" dist="38100" dir="2700000" algn="tl">
                    <a:srgbClr val="000000">
                      <a:alpha val="43137"/>
                    </a:srgbClr>
                  </a:outerShdw>
                </a:effectLst>
              </a:rPr>
              <a:t> definition af seksuelle overgreb:</a:t>
            </a:r>
          </a:p>
          <a:p>
            <a:endParaRPr lang="da-DK" sz="1050" b="1" dirty="0">
              <a:effectLst>
                <a:outerShdw blurRad="38100" dist="38100" dir="2700000" algn="tl">
                  <a:srgbClr val="000000">
                    <a:alpha val="43137"/>
                  </a:srgbClr>
                </a:outerShdw>
              </a:effectLst>
            </a:endParaRPr>
          </a:p>
          <a:p>
            <a:r>
              <a:rPr lang="da-DK" sz="900" i="1" dirty="0">
                <a:effectLst>
                  <a:outerShdw blurRad="38100" dist="38100" dir="2700000" algn="tl">
                    <a:srgbClr val="000000">
                      <a:alpha val="43137"/>
                    </a:srgbClr>
                  </a:outerShdw>
                </a:effectLst>
              </a:rPr>
              <a:t>”Seksuelle overgreb på børn er inddragelsen af et barn i seksuelle aktiviteter, som barnet ikke forstår, ikke er i stand til at give informeret samtykke til, eller som barnet udviklingsmæssigt ikke er parat til og ikke kan give samtykke til, eller som strider imod love eller sociale tabuer i samfundet. Seksuelle overgreb på børn er en aktivitet mellem et barn og en voksen eller et andet barn, der i kraft af alder eller udviklingstrin er i en position med ansvar, tillid eller magt, og hvor aktiviteten har som formål at tilfredsstille personens egne behov.” (WHO, 1999; Zeuthen 2012).</a:t>
            </a:r>
          </a:p>
        </p:txBody>
      </p:sp>
      <p:sp>
        <p:nvSpPr>
          <p:cNvPr id="5" name="Ellipse 4"/>
          <p:cNvSpPr/>
          <p:nvPr/>
        </p:nvSpPr>
        <p:spPr>
          <a:xfrm>
            <a:off x="751061" y="4603487"/>
            <a:ext cx="1728192" cy="1800200"/>
          </a:xfrm>
          <a:prstGeom prst="ellipse">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sz="1100" i="1" dirty="0">
                <a:solidFill>
                  <a:schemeClr val="bg1"/>
                </a:solidFill>
                <a:effectLst>
                  <a:outerShdw blurRad="38100" dist="38100" dir="2700000" algn="tl">
                    <a:srgbClr val="000000">
                      <a:alpha val="43137"/>
                    </a:srgbClr>
                  </a:outerShdw>
                </a:effectLst>
              </a:rPr>
              <a:t>Digitale krænkelser er også et eksempel på seksuelle overgreb</a:t>
            </a:r>
          </a:p>
        </p:txBody>
      </p:sp>
    </p:spTree>
    <p:extLst>
      <p:ext uri="{BB962C8B-B14F-4D97-AF65-F5344CB8AC3E}">
        <p14:creationId xmlns:p14="http://schemas.microsoft.com/office/powerpoint/2010/main" val="3516630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458034"/>
          </a:xfrm>
        </p:spPr>
        <p:txBody>
          <a:bodyPr/>
          <a:lstStyle/>
          <a:p>
            <a:r>
              <a:rPr lang="da-DK" sz="1800" b="1" dirty="0">
                <a:effectLst>
                  <a:outerShdw blurRad="38100" dist="38100" dir="2700000" algn="tl">
                    <a:srgbClr val="000000">
                      <a:alpha val="43137"/>
                    </a:srgbClr>
                  </a:outerShdw>
                </a:effectLst>
              </a:rPr>
              <a:t>Straffelovens bestemmelser vedr. seksuelle overgreb</a:t>
            </a:r>
          </a:p>
        </p:txBody>
      </p:sp>
      <p:sp>
        <p:nvSpPr>
          <p:cNvPr id="4" name="Tekstfelt 3"/>
          <p:cNvSpPr txBox="1"/>
          <p:nvPr/>
        </p:nvSpPr>
        <p:spPr>
          <a:xfrm>
            <a:off x="242594" y="2930450"/>
            <a:ext cx="3024336" cy="892552"/>
          </a:xfrm>
          <a:prstGeom prst="rect">
            <a:avLst/>
          </a:prstGeom>
          <a:solidFill>
            <a:schemeClr val="bg1">
              <a:lumMod val="75000"/>
            </a:schemeClr>
          </a:solidFill>
        </p:spPr>
        <p:txBody>
          <a:bodyPr wrap="square" rtlCol="0">
            <a:spAutoFit/>
          </a:bodyPr>
          <a:lstStyle/>
          <a:p>
            <a:r>
              <a:rPr lang="da-DK" sz="1000" b="1" dirty="0"/>
              <a:t>Kapitel 4: Forsøg og medvirken</a:t>
            </a:r>
          </a:p>
          <a:p>
            <a:r>
              <a:rPr lang="da-DK" sz="900" b="1" dirty="0"/>
              <a:t>§ 21: </a:t>
            </a:r>
            <a:r>
              <a:rPr lang="da-DK" sz="800" i="1" dirty="0"/>
              <a:t>Handlinger, som sigter til at fremme eller bevirke udførelsen af en forbrydelse, straffes, når denne ikke fuldbyrdes, som forsøg</a:t>
            </a:r>
          </a:p>
          <a:p>
            <a:r>
              <a:rPr lang="da-DK" sz="900" b="1" dirty="0"/>
              <a:t>§ 23: </a:t>
            </a:r>
            <a:r>
              <a:rPr lang="da-DK" sz="800" i="1" dirty="0"/>
              <a:t>Den for en lovovertrædelse givne straffebestemmelse omfatter alle, der ved tilskyndelse, råd eller dåd har medvirket til gerningen</a:t>
            </a:r>
          </a:p>
        </p:txBody>
      </p:sp>
      <p:sp>
        <p:nvSpPr>
          <p:cNvPr id="5" name="Tekstfelt 4"/>
          <p:cNvSpPr txBox="1"/>
          <p:nvPr/>
        </p:nvSpPr>
        <p:spPr>
          <a:xfrm>
            <a:off x="3563888" y="2161416"/>
            <a:ext cx="4894312" cy="2662267"/>
          </a:xfrm>
          <a:prstGeom prst="rect">
            <a:avLst/>
          </a:prstGeom>
          <a:solidFill>
            <a:schemeClr val="bg1">
              <a:lumMod val="75000"/>
            </a:schemeClr>
          </a:solidFill>
        </p:spPr>
        <p:txBody>
          <a:bodyPr wrap="square" rtlCol="0">
            <a:spAutoFit/>
          </a:bodyPr>
          <a:lstStyle/>
          <a:p>
            <a:pPr lvl="0"/>
            <a:r>
              <a:rPr lang="da-DK" sz="1000" b="1" dirty="0">
                <a:solidFill>
                  <a:prstClr val="black"/>
                </a:solidFill>
              </a:rPr>
              <a:t>Kapitel 24: Seksualforbrydelser</a:t>
            </a:r>
          </a:p>
          <a:p>
            <a:pPr lvl="0"/>
            <a:endParaRPr lang="da-DK" sz="900" b="1" dirty="0">
              <a:solidFill>
                <a:prstClr val="black"/>
              </a:solidFill>
            </a:endParaRPr>
          </a:p>
          <a:p>
            <a:pPr lvl="0"/>
            <a:r>
              <a:rPr lang="da-DK" sz="900" b="1" dirty="0">
                <a:solidFill>
                  <a:prstClr val="black"/>
                </a:solidFill>
              </a:rPr>
              <a:t>§ 216: </a:t>
            </a:r>
            <a:r>
              <a:rPr lang="da-DK" sz="800" i="1" dirty="0">
                <a:solidFill>
                  <a:prstClr val="black"/>
                </a:solidFill>
              </a:rPr>
              <a:t>Voldtægt </a:t>
            </a:r>
          </a:p>
          <a:p>
            <a:pPr lvl="0"/>
            <a:r>
              <a:rPr lang="da-DK" sz="800" i="1" dirty="0">
                <a:solidFill>
                  <a:prstClr val="black"/>
                </a:solidFill>
              </a:rPr>
              <a:t>1) tiltvinger sig samleje ved vold eller trussel om vold eller</a:t>
            </a:r>
          </a:p>
          <a:p>
            <a:pPr lvl="0"/>
            <a:r>
              <a:rPr lang="da-DK" sz="800" i="1" dirty="0">
                <a:solidFill>
                  <a:prstClr val="black"/>
                </a:solidFill>
              </a:rPr>
              <a:t>2) skaffer sig samleje ved anden ulovlig tvang, jf. § 260, </a:t>
            </a:r>
          </a:p>
          <a:p>
            <a:pPr lvl="0"/>
            <a:r>
              <a:rPr lang="da-DK" sz="800" i="1" dirty="0">
                <a:solidFill>
                  <a:prstClr val="black"/>
                </a:solidFill>
              </a:rPr>
              <a:t>eller med en person, der befinder sig i en tilstand eller situation, i hvilken den pågældende er ude af stand til at modsætte sig handlingen.</a:t>
            </a:r>
          </a:p>
          <a:p>
            <a:pPr lvl="0"/>
            <a:r>
              <a:rPr lang="da-DK" sz="800" b="1" dirty="0">
                <a:solidFill>
                  <a:prstClr val="black"/>
                </a:solidFill>
              </a:rPr>
              <a:t>Stk. 2. </a:t>
            </a:r>
            <a:r>
              <a:rPr lang="da-DK" sz="800" dirty="0">
                <a:solidFill>
                  <a:prstClr val="black"/>
                </a:solidFill>
              </a:rPr>
              <a:t> </a:t>
            </a:r>
            <a:r>
              <a:rPr lang="da-DK" sz="800" i="1" dirty="0">
                <a:solidFill>
                  <a:prstClr val="black"/>
                </a:solidFill>
              </a:rPr>
              <a:t>Samleje med et barn under 15 år</a:t>
            </a:r>
            <a:r>
              <a:rPr lang="da-DK" sz="800" dirty="0">
                <a:solidFill>
                  <a:prstClr val="black"/>
                </a:solidFill>
              </a:rPr>
              <a:t>.</a:t>
            </a:r>
          </a:p>
          <a:p>
            <a:pPr lvl="0"/>
            <a:endParaRPr lang="da-DK" sz="900" b="1" dirty="0">
              <a:solidFill>
                <a:prstClr val="black"/>
              </a:solidFill>
            </a:endParaRPr>
          </a:p>
          <a:p>
            <a:pPr lvl="0"/>
            <a:r>
              <a:rPr lang="da-DK" sz="900" b="1" dirty="0">
                <a:solidFill>
                  <a:prstClr val="black"/>
                </a:solidFill>
              </a:rPr>
              <a:t>§§ 218-224. </a:t>
            </a:r>
            <a:r>
              <a:rPr lang="da-DK" sz="800" i="1" dirty="0">
                <a:solidFill>
                  <a:prstClr val="black"/>
                </a:solidFill>
              </a:rPr>
              <a:t>Samleje fremskaffet ved udnyttelse af:  </a:t>
            </a:r>
          </a:p>
          <a:p>
            <a:pPr lvl="0"/>
            <a:r>
              <a:rPr lang="da-DK" sz="800" i="1" dirty="0">
                <a:solidFill>
                  <a:prstClr val="black"/>
                </a:solidFill>
              </a:rPr>
              <a:t>- Den udnyttedes sindssygdom eller mentale retardering</a:t>
            </a:r>
          </a:p>
          <a:p>
            <a:pPr lvl="0"/>
            <a:r>
              <a:rPr lang="da-DK" sz="800" i="1" dirty="0">
                <a:solidFill>
                  <a:prstClr val="black"/>
                </a:solidFill>
              </a:rPr>
              <a:t>- Ansættelse- eller tilsynsforhold hos døgninstitution/opholdssted for børn og unge, hvor udnyttede er optaget</a:t>
            </a:r>
          </a:p>
          <a:p>
            <a:pPr lvl="0"/>
            <a:r>
              <a:rPr lang="da-DK" sz="800" i="1" dirty="0">
                <a:solidFill>
                  <a:prstClr val="black"/>
                </a:solidFill>
              </a:rPr>
              <a:t>- Groft misbrug af en persons arbejdsmæssige, økonomiske eller behandlings- eller plejemæssige afhængighed</a:t>
            </a:r>
          </a:p>
          <a:p>
            <a:pPr lvl="0"/>
            <a:r>
              <a:rPr lang="da-DK" sz="800" i="1" dirty="0">
                <a:solidFill>
                  <a:prstClr val="black"/>
                </a:solidFill>
              </a:rPr>
              <a:t>- Forveksling af gerningsmand med en anden</a:t>
            </a:r>
          </a:p>
          <a:p>
            <a:pPr lvl="0"/>
            <a:r>
              <a:rPr lang="da-DK" sz="800" i="1" dirty="0">
                <a:solidFill>
                  <a:prstClr val="black"/>
                </a:solidFill>
              </a:rPr>
              <a:t>- At den udnyttede er under 15 år </a:t>
            </a:r>
          </a:p>
          <a:p>
            <a:pPr lvl="0"/>
            <a:r>
              <a:rPr lang="da-DK" sz="800" i="1" dirty="0">
                <a:solidFill>
                  <a:prstClr val="black"/>
                </a:solidFill>
              </a:rPr>
              <a:t>- At udnyttede er betroet til undervisning eller opdragelse, hvor den udnyttede er under 18 år </a:t>
            </a:r>
          </a:p>
          <a:p>
            <a:pPr lvl="0"/>
            <a:r>
              <a:rPr lang="da-DK" sz="800" i="1" dirty="0">
                <a:solidFill>
                  <a:prstClr val="black"/>
                </a:solidFill>
              </a:rPr>
              <a:t>- En på alder og erfaring beroende overlegenhed </a:t>
            </a:r>
          </a:p>
          <a:p>
            <a:pPr lvl="0"/>
            <a:r>
              <a:rPr lang="da-DK" sz="800" i="1" dirty="0">
                <a:solidFill>
                  <a:prstClr val="black"/>
                </a:solidFill>
              </a:rPr>
              <a:t>- Betaling, eller løfte om betaling, hvor den udnyttede er under 18 år</a:t>
            </a:r>
          </a:p>
          <a:p>
            <a:pPr lvl="0"/>
            <a:r>
              <a:rPr lang="da-DK" sz="900" b="1" dirty="0">
                <a:solidFill>
                  <a:prstClr val="black"/>
                </a:solidFill>
              </a:rPr>
              <a:t>§ 225: </a:t>
            </a:r>
            <a:r>
              <a:rPr lang="da-DK" sz="800" i="1" dirty="0">
                <a:solidFill>
                  <a:prstClr val="black"/>
                </a:solidFill>
              </a:rPr>
              <a:t>Bestemmelserne i </a:t>
            </a:r>
            <a:r>
              <a:rPr lang="da-DK" sz="800" i="1" dirty="0">
                <a:solidFill>
                  <a:prstClr val="black"/>
                </a:solidFill>
                <a:hlinkClick r:id="rId2"/>
              </a:rPr>
              <a:t>§§ 216-224</a:t>
            </a:r>
            <a:r>
              <a:rPr lang="da-DK" sz="800" i="1" dirty="0">
                <a:solidFill>
                  <a:prstClr val="black"/>
                </a:solidFill>
              </a:rPr>
              <a:t> finder tilsvarende anvendelse med hensyn til andet seksuelt forhold end samleje</a:t>
            </a:r>
          </a:p>
        </p:txBody>
      </p:sp>
      <p:sp>
        <p:nvSpPr>
          <p:cNvPr id="6" name="Tekstfelt 5"/>
          <p:cNvSpPr txBox="1"/>
          <p:nvPr/>
        </p:nvSpPr>
        <p:spPr>
          <a:xfrm>
            <a:off x="244922" y="3933853"/>
            <a:ext cx="3024336" cy="1046440"/>
          </a:xfrm>
          <a:prstGeom prst="rect">
            <a:avLst/>
          </a:prstGeom>
          <a:solidFill>
            <a:schemeClr val="bg1">
              <a:lumMod val="75000"/>
            </a:schemeClr>
          </a:solidFill>
        </p:spPr>
        <p:txBody>
          <a:bodyPr wrap="square" rtlCol="0">
            <a:spAutoFit/>
          </a:bodyPr>
          <a:lstStyle/>
          <a:p>
            <a:r>
              <a:rPr lang="da-DK" sz="1000" b="1" dirty="0"/>
              <a:t>Kapitel 23: Forbrydelser i familieforhold</a:t>
            </a:r>
          </a:p>
          <a:p>
            <a:endParaRPr lang="da-DK" sz="900" b="1" dirty="0"/>
          </a:p>
          <a:p>
            <a:r>
              <a:rPr lang="da-DK" sz="900" b="1" dirty="0"/>
              <a:t>§210</a:t>
            </a:r>
            <a:r>
              <a:rPr lang="da-DK" sz="900" dirty="0"/>
              <a:t>: </a:t>
            </a:r>
            <a:r>
              <a:rPr lang="da-DK" sz="800" i="1" dirty="0"/>
              <a:t>Samleje med en slægtning i nedstigende linjer. Adoptionsforhold sidestilles med biologisk slægtskab.</a:t>
            </a:r>
          </a:p>
          <a:p>
            <a:r>
              <a:rPr lang="da-DK" sz="800" b="1" dirty="0"/>
              <a:t>Stk. 2</a:t>
            </a:r>
            <a:r>
              <a:rPr lang="da-DK" sz="800" dirty="0"/>
              <a:t>. </a:t>
            </a:r>
            <a:r>
              <a:rPr lang="da-DK" sz="800" i="1" dirty="0"/>
              <a:t>Samleje med sin broder eller søster</a:t>
            </a:r>
          </a:p>
          <a:p>
            <a:r>
              <a:rPr lang="da-DK" sz="800" b="1" dirty="0"/>
              <a:t>Stk. 3. </a:t>
            </a:r>
            <a:r>
              <a:rPr lang="da-DK" sz="800" i="1" dirty="0"/>
              <a:t>Bestemmelserne i stk. 1 og 2 finder tilsvarende anvendelse med hensyn til andet seksuelt forhold end samleje</a:t>
            </a:r>
            <a:r>
              <a:rPr lang="da-DK" sz="1000" i="1" dirty="0"/>
              <a:t>.</a:t>
            </a:r>
          </a:p>
        </p:txBody>
      </p:sp>
      <p:sp>
        <p:nvSpPr>
          <p:cNvPr id="9" name="Tekstfelt 8"/>
          <p:cNvSpPr txBox="1"/>
          <p:nvPr/>
        </p:nvSpPr>
        <p:spPr>
          <a:xfrm>
            <a:off x="323528" y="1438763"/>
            <a:ext cx="8134672" cy="577081"/>
          </a:xfrm>
          <a:prstGeom prst="rect">
            <a:avLst/>
          </a:prstGeom>
          <a:noFill/>
        </p:spPr>
        <p:txBody>
          <a:bodyPr wrap="square" rtlCol="0">
            <a:spAutoFit/>
          </a:bodyPr>
          <a:lstStyle/>
          <a:p>
            <a:r>
              <a:rPr lang="da-DK" sz="1050" dirty="0"/>
              <a:t>Her på denne side kan du se en sammenfatning af de forskellige juridiske paragraffer, som gør sig gældende i.f.t. seksuelle overgreb.</a:t>
            </a:r>
          </a:p>
          <a:p>
            <a:endParaRPr lang="da-DK" sz="1050" dirty="0"/>
          </a:p>
          <a:p>
            <a:r>
              <a:rPr lang="da-DK" sz="1050" dirty="0"/>
              <a:t>Listen er ikke udtømmende, men er et uddrag af paragraffer som typisk vil være relevante ift. Nyborg kommunes arbejde på dette område. </a:t>
            </a:r>
          </a:p>
        </p:txBody>
      </p:sp>
      <p:sp>
        <p:nvSpPr>
          <p:cNvPr id="10" name="Tekstfelt 9"/>
          <p:cNvSpPr txBox="1"/>
          <p:nvPr/>
        </p:nvSpPr>
        <p:spPr>
          <a:xfrm>
            <a:off x="242594" y="2165574"/>
            <a:ext cx="3021496" cy="654025"/>
          </a:xfrm>
          <a:prstGeom prst="rect">
            <a:avLst/>
          </a:prstGeom>
          <a:solidFill>
            <a:schemeClr val="bg1">
              <a:lumMod val="75000"/>
            </a:schemeClr>
          </a:solidFill>
        </p:spPr>
        <p:txBody>
          <a:bodyPr wrap="square" rtlCol="0">
            <a:spAutoFit/>
          </a:bodyPr>
          <a:lstStyle/>
          <a:p>
            <a:r>
              <a:rPr lang="da-DK" sz="1000" b="1" dirty="0"/>
              <a:t>FORÆLDREANSVARSLOVEN</a:t>
            </a:r>
            <a:r>
              <a:rPr lang="da-DK" sz="800" dirty="0"/>
              <a:t> </a:t>
            </a:r>
          </a:p>
          <a:p>
            <a:r>
              <a:rPr lang="da-DK" sz="900" b="1" dirty="0"/>
              <a:t>§ 2, stk. 2</a:t>
            </a:r>
            <a:r>
              <a:rPr lang="da-DK" sz="900" dirty="0"/>
              <a:t>: </a:t>
            </a:r>
            <a:r>
              <a:rPr lang="da-DK" sz="800" i="1" dirty="0"/>
              <a:t>Barnet har ret til omsorg og tryghed. Det skal behandles med respekt for sin person og må ikke udsættes for legemlig afstraffelse eller anden krænkende handling.</a:t>
            </a:r>
          </a:p>
        </p:txBody>
      </p:sp>
      <p:sp>
        <p:nvSpPr>
          <p:cNvPr id="3" name="Tekstfelt 2"/>
          <p:cNvSpPr txBox="1"/>
          <p:nvPr/>
        </p:nvSpPr>
        <p:spPr>
          <a:xfrm>
            <a:off x="3563888" y="4823683"/>
            <a:ext cx="4894312" cy="1738938"/>
          </a:xfrm>
          <a:prstGeom prst="rect">
            <a:avLst/>
          </a:prstGeom>
          <a:solidFill>
            <a:schemeClr val="bg1">
              <a:lumMod val="75000"/>
            </a:schemeClr>
          </a:solidFill>
        </p:spPr>
        <p:txBody>
          <a:bodyPr wrap="square" rtlCol="0">
            <a:spAutoFit/>
          </a:bodyPr>
          <a:lstStyle/>
          <a:p>
            <a:pPr lvl="0"/>
            <a:r>
              <a:rPr lang="da-DK" sz="900" b="1" dirty="0">
                <a:solidFill>
                  <a:prstClr val="black"/>
                </a:solidFill>
              </a:rPr>
              <a:t>§§ 226, 227, 234, 235: </a:t>
            </a:r>
            <a:r>
              <a:rPr lang="da-DK" sz="800" i="1" dirty="0">
                <a:solidFill>
                  <a:prstClr val="black"/>
                </a:solidFill>
              </a:rPr>
              <a:t>Pornografisk materiale:</a:t>
            </a:r>
          </a:p>
          <a:p>
            <a:pPr lvl="0"/>
            <a:r>
              <a:rPr lang="da-DK" sz="800" i="1" dirty="0">
                <a:solidFill>
                  <a:prstClr val="black"/>
                </a:solidFill>
              </a:rPr>
              <a:t>- At optage pornografiske fotografier, film el.lign. af en person under 18 år med forsæt til at sælge eller på anden måde udbrede materialet </a:t>
            </a:r>
          </a:p>
          <a:p>
            <a:pPr lvl="0"/>
            <a:r>
              <a:rPr lang="da-DK" sz="800" i="1" dirty="0">
                <a:solidFill>
                  <a:prstClr val="black"/>
                </a:solidFill>
              </a:rPr>
              <a:t>- At medvirke til at personer under 18 år medvirker i pornografisk materiale </a:t>
            </a:r>
          </a:p>
          <a:p>
            <a:pPr lvl="0"/>
            <a:r>
              <a:rPr lang="da-DK" sz="800" i="1" dirty="0">
                <a:solidFill>
                  <a:prstClr val="black"/>
                </a:solidFill>
              </a:rPr>
              <a:t>- At være tilskuer til pornografisk materiale med person under 18 år</a:t>
            </a:r>
          </a:p>
          <a:p>
            <a:pPr lvl="0"/>
            <a:r>
              <a:rPr lang="da-DK" sz="800" i="1" dirty="0">
                <a:solidFill>
                  <a:prstClr val="black"/>
                </a:solidFill>
              </a:rPr>
              <a:t>- Salg af utugtige billeder eller genstande til person under 16 år</a:t>
            </a:r>
          </a:p>
          <a:p>
            <a:pPr lvl="0"/>
            <a:r>
              <a:rPr lang="da-DK" sz="800" i="1" dirty="0">
                <a:solidFill>
                  <a:prstClr val="black"/>
                </a:solidFill>
              </a:rPr>
              <a:t>- At udbrede pornografiske fotografier eller film, andre pornografiske visuelle gengivelser eller lignende af personer under 18 år</a:t>
            </a:r>
          </a:p>
          <a:p>
            <a:pPr lvl="0"/>
            <a:r>
              <a:rPr lang="da-DK" sz="800" i="1" dirty="0">
                <a:solidFill>
                  <a:prstClr val="black"/>
                </a:solidFill>
              </a:rPr>
              <a:t>- At besidde eller mod vederlag eller gennem internettet eller et lignende system til spredning af information gøre sig bekendt med pornografiske fotografier eller film, andre pornografiske visuelle gengivelser eller lignende af personer under 18 år</a:t>
            </a:r>
          </a:p>
          <a:p>
            <a:pPr lvl="0"/>
            <a:endParaRPr lang="da-DK" sz="900" b="1" dirty="0">
              <a:solidFill>
                <a:prstClr val="black"/>
              </a:solidFill>
            </a:endParaRPr>
          </a:p>
          <a:p>
            <a:pPr lvl="0"/>
            <a:r>
              <a:rPr lang="da-DK" sz="900" b="1" dirty="0">
                <a:solidFill>
                  <a:prstClr val="black"/>
                </a:solidFill>
              </a:rPr>
              <a:t>§ 232: </a:t>
            </a:r>
            <a:r>
              <a:rPr lang="da-DK" sz="800" i="1" dirty="0">
                <a:solidFill>
                  <a:prstClr val="black"/>
                </a:solidFill>
              </a:rPr>
              <a:t>At krænke blufærdigheden ved uanstændige forhold</a:t>
            </a:r>
          </a:p>
        </p:txBody>
      </p:sp>
      <p:sp>
        <p:nvSpPr>
          <p:cNvPr id="11" name="Tekstfelt 10"/>
          <p:cNvSpPr txBox="1"/>
          <p:nvPr/>
        </p:nvSpPr>
        <p:spPr>
          <a:xfrm>
            <a:off x="239754" y="5091144"/>
            <a:ext cx="3024336" cy="1508105"/>
          </a:xfrm>
          <a:prstGeom prst="rect">
            <a:avLst/>
          </a:prstGeom>
          <a:solidFill>
            <a:schemeClr val="bg1">
              <a:lumMod val="75000"/>
            </a:schemeClr>
          </a:solidFill>
        </p:spPr>
        <p:txBody>
          <a:bodyPr wrap="square" rtlCol="0">
            <a:spAutoFit/>
          </a:bodyPr>
          <a:lstStyle/>
          <a:p>
            <a:r>
              <a:rPr lang="da-DK" sz="1000" b="1" dirty="0"/>
              <a:t>Kapitel 27: Freds- og ærekrænkelser</a:t>
            </a:r>
          </a:p>
          <a:p>
            <a:endParaRPr lang="da-DK" sz="900" b="1" dirty="0"/>
          </a:p>
          <a:p>
            <a:r>
              <a:rPr lang="da-DK" sz="900" b="1" dirty="0"/>
              <a:t>§264 a</a:t>
            </a:r>
            <a:r>
              <a:rPr lang="da-DK" sz="900" dirty="0"/>
              <a:t>: </a:t>
            </a:r>
            <a:r>
              <a:rPr lang="da-DK" sz="800" dirty="0"/>
              <a:t>Den, der uberettiget fotograferer personer, der befinder sig på et ikke frit tilgængeligt sted, straffes med bøde eller fængsel indtil 6 måneder. Det samme gælder den, der ved hjælp af kikkert eller andet apparat uberettiget iagttager sådanne personer. </a:t>
            </a:r>
          </a:p>
          <a:p>
            <a:r>
              <a:rPr lang="da-DK" sz="800" b="1" dirty="0"/>
              <a:t>§264 d: </a:t>
            </a:r>
            <a:r>
              <a:rPr lang="da-DK" sz="800" dirty="0"/>
              <a:t>Med bøde eller fængsel indtil 6 måneder straffes den, som uberettiget videregiver meddelelser eller billeder vedrørende en andens private forhold eller i øvrigt billeder af den pågældende under omstændigheder, der åbenbart kan forlanges unddraget en bredere offentlighed.</a:t>
            </a:r>
            <a:endParaRPr lang="da-DK" sz="800" i="1" dirty="0"/>
          </a:p>
        </p:txBody>
      </p:sp>
    </p:spTree>
    <p:extLst>
      <p:ext uri="{BB962C8B-B14F-4D97-AF65-F5344CB8AC3E}">
        <p14:creationId xmlns:p14="http://schemas.microsoft.com/office/powerpoint/2010/main" val="626847755"/>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ugerdefineret design">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rugerdefineret design">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7502</TotalTime>
  <Words>15830</Words>
  <Application>Microsoft Office PowerPoint</Application>
  <PresentationFormat>Skærmshow (4:3)</PresentationFormat>
  <Paragraphs>1064</Paragraphs>
  <Slides>48</Slides>
  <Notes>9</Notes>
  <HiddenSlides>0</HiddenSlides>
  <MMClips>0</MMClips>
  <ScaleCrop>false</ScaleCrop>
  <HeadingPairs>
    <vt:vector size="6" baseType="variant">
      <vt:variant>
        <vt:lpstr>Benyttede skrifttyper</vt:lpstr>
      </vt:variant>
      <vt:variant>
        <vt:i4>5</vt:i4>
      </vt:variant>
      <vt:variant>
        <vt:lpstr>Tema</vt:lpstr>
      </vt:variant>
      <vt:variant>
        <vt:i4>3</vt:i4>
      </vt:variant>
      <vt:variant>
        <vt:lpstr>Slidetitler</vt:lpstr>
      </vt:variant>
      <vt:variant>
        <vt:i4>48</vt:i4>
      </vt:variant>
    </vt:vector>
  </HeadingPairs>
  <TitlesOfParts>
    <vt:vector size="56" baseType="lpstr">
      <vt:lpstr>Arial</vt:lpstr>
      <vt:lpstr>Calibri</vt:lpstr>
      <vt:lpstr>Olsen-Regular</vt:lpstr>
      <vt:lpstr>Times New Roman</vt:lpstr>
      <vt:lpstr>VistaSansBook</vt:lpstr>
      <vt:lpstr>Kontortema</vt:lpstr>
      <vt:lpstr>Brugerdefineret design</vt:lpstr>
      <vt:lpstr>1_Brugerdefineret design</vt:lpstr>
      <vt:lpstr>   Beredskabsplan ved  vold og overgreb mod børn og unge  - fysisk vold, psykisk vold og seksuelle overgreb  Opdateret februar 2025 Godkendt Social- og Handicapudvalget 4. maj 2022</vt:lpstr>
      <vt:lpstr>Beredskabsplanen er bygget op på følgende måde:  Første sektion ”Definition på vold og overgreb” handler om hvordan vold og overgreb defineres. Her kan du finde både en kort beskrivelse af det, samt de forskellige lovparagraffer som omhandler dette.   Anden sektion ”Primær forebyggelse” handler om de forskellige tiltag, som kan tages for at forebygge vold og overgreb imod børn, samt hvilke risikofaktorer vi skal være opmærksomme på.    Tredje sektion ”Sekundær forebyggelse” handler om hvordan vi skal agere, når vi enten har en bekymring, en mistanke eller viden om, at et barn har været udsat for vold eller overgreb. Sektionen indeholder derudover en række værktøjer, samt opmærksomhedspunkter ift. at skulle finde og tale med børn, der har været udsat for vold eller overgreb.  Fjerde sektion er ”Handleplanen”.  Her kan du finde en præcis handlevejledning til hvad du skal gøre, når du står med et barn der muligvis er blevet udsat for overgreb eller udsat for vold. Bemærk at den præcise handlevejledning afhænger af hhv. din rolle ift. barnet, samt hvilken relation den mistænkte har til barnet. Der er en specifik handleplan for hver  af de fire typiske situationer.  Femte sektion ”Det opfølgende arbejde” er en kort beskrivelse af hvad der sker efter en underretning er blevet til en politianmeldelse. Du kan til sidst i dette afsnit også finde kontaktoplysninger på en række relevante instanser og steder hvor børn/unge og voksne kan finde mere information.   </vt:lpstr>
      <vt:lpstr>Indledning</vt:lpstr>
      <vt:lpstr> </vt:lpstr>
      <vt:lpstr>Definition på overgreb</vt:lpstr>
      <vt:lpstr>Definition på overgreb</vt:lpstr>
      <vt:lpstr>Definition på overgreb</vt:lpstr>
      <vt:lpstr>Hvad er seksuelle overgreb?</vt:lpstr>
      <vt:lpstr>Straffelovens bestemmelser vedr. seksuelle overgreb</vt:lpstr>
      <vt:lpstr>Grooming – online og offline</vt:lpstr>
      <vt:lpstr>Groomingens 7 faser: 1: Den kontaktskabende fase - Afhængigt af målgruppe/metode for krænker, udvælges ofret. 2: Opbygning af venskab - Krænker forsøger at afdække de problemstillinger som ofret tumler med og opbygge en tillidsrelation. Kan vare dage eller måneder. Der stilles ingen/få modkrav til denne opmærksomhed fra krænker i denne fase  3: Risikovurdering - Krænker forsøger at bevæge samtaler med offer væk fra offentligt tilgængelige steder (f.eks. fra chat-fora til sms eller lign.) 4: ”Den eneste ene” fasen - Krænker forsøger at fastholde den følelsesmæssige afhængighed hos offer ved at begynde at stille krav for forsat kontakt/reagerer voldsomt på afvisning og lign.. (for at spille på ofrets frygt for at miste betydende relationer)  5: Introduktion til seksuelle emner - Starter ofte med at være uskyldige/naive seksuelle emner, for så gradvist at blive mere eksplicitte emner. Barnet ”bearbejdes” til senere at deltage i seksuelle aktiviteter.  6: Det seksuelle overgreb  - Udføres når der er skabt en tilstrækkelig afhængighed hos ofret. Kan være alle former for seksuel aktivitet fra blufærdighedskrænkelse via digitale medier til voldtægt i det virkelige liv. Barnet kan acceptere at mødes fysisk, fordi truslen om at miste relationen kan veje tungt, hvis barnet ikke har andre gode voksenrelationer. 7: Bevarelse af hemmeligheden - Når overgrebet er udført forsøger krænker som regel at tvinge ofret til tavshed, f.eks. ved trusler eller ved at overbevise vedkommende om at ingen vil tro dem eller vil være ligeglade og lign.   Grooming foregår ikke nødvendigvis i overnævnte rækkefølge!    (Kilde: Red Barnet v. cand. psyk. Kuno Sørensen) </vt:lpstr>
      <vt:lpstr>Primær forebyggelse</vt:lpstr>
      <vt:lpstr>Forebyggelse på det organisatoriske niveau</vt:lpstr>
      <vt:lpstr>Forebyggelse på det organisatoriske niveau (fortsat)</vt:lpstr>
      <vt:lpstr>Forebyggelse på det faglige niveau</vt:lpstr>
      <vt:lpstr>Forebyggelse på et personligt niveau</vt:lpstr>
      <vt:lpstr>Sekundær forebyggelse</vt:lpstr>
      <vt:lpstr>Mulige tegn og reaktioner på vold/overgreb  </vt:lpstr>
      <vt:lpstr>Særlige risikofaktorer</vt:lpstr>
      <vt:lpstr>Tegn og reaktioner</vt:lpstr>
      <vt:lpstr>Tegn og reaktioner</vt:lpstr>
      <vt:lpstr>Tegn og reaktioner</vt:lpstr>
      <vt:lpstr>Verbale og nonverbale tegn på overgreb</vt:lpstr>
      <vt:lpstr>PowerPoint-præsentation</vt:lpstr>
      <vt:lpstr>Værktøjer til at tale med børnene om overgreb og vold (fortsat)</vt:lpstr>
      <vt:lpstr>Grib mulighederne - I taler med børn hele tiden </vt:lpstr>
      <vt:lpstr>Værktøjer til at tale med børnene om overgreb og vold (fortsat)</vt:lpstr>
      <vt:lpstr>Værktøjer til at tale med børnene om overgreb og vold (fortsat)  </vt:lpstr>
      <vt:lpstr>Opsporing af generel mistrivsel En løbende opmærksomhed – bevidst eller ubevidst</vt:lpstr>
      <vt:lpstr>Handleplanen</vt:lpstr>
      <vt:lpstr>De tre grader af viden  1 - Bekymring Generelle tegn på mistrivsel hos et barn og/eller følelse af at noget ikke er som det skal være med barnet  2 – Mistanke Fagligt velbegrundet tegn på overgreb/mistrivsel. F.eks. Udviser barnet adfærds- eller følelsesmæssige tegn på at være blevet udsat for overgreb i observationer, der kan være udsagn fra barnet eller andre eller lignende, som indikerer at overgreb sandsynligvis har fundet/finder sted.  3 – Viden Konkret viden om at overgreb har fundet sted. Dette kan være at barnet selv fortæller (direkte) om et overgreb, andre vidner til overgreb fortæller, at krænkeren selv indrømmer at have lavet overgreb eller lignede direkte informationer om overgreb.    </vt:lpstr>
      <vt:lpstr>Underretning</vt:lpstr>
      <vt:lpstr>Den mistænkte: er forældre/anden i forældres sted Fagrolle: Frontpersonale</vt:lpstr>
      <vt:lpstr>PowerPoint-præsentation</vt:lpstr>
      <vt:lpstr>PowerPoint-præsentation</vt:lpstr>
      <vt:lpstr>PowerPoint-præsentation</vt:lpstr>
      <vt:lpstr>PowerPoint-præsentation</vt:lpstr>
      <vt:lpstr>Den mistænkte: er en voksen (15+ år) i barnets netværk/andet bekendtskab (ikke forældre eller ansat) Fagrolle: Leder </vt:lpstr>
      <vt:lpstr>PowerPoint-præsentation</vt:lpstr>
      <vt:lpstr>Den mistænkte: er et andet barn under 15 år Fagrolle: Leder</vt:lpstr>
      <vt:lpstr>Fagrolle: Socialrådgiver </vt:lpstr>
      <vt:lpstr>Særlig fokus på koordinering med dagtilbud og skoler</vt:lpstr>
      <vt:lpstr>Politiets &amp; Børnehusets arbejde</vt:lpstr>
      <vt:lpstr>Det opfølgende arbejde </vt:lpstr>
      <vt:lpstr>PowerPoint-præsentation</vt:lpstr>
      <vt:lpstr>Det sker der med en underretning</vt:lpstr>
      <vt:lpstr>Efter underretningen</vt:lpstr>
      <vt:lpstr>Praktiske oplysninger</vt:lpstr>
    </vt:vector>
  </TitlesOfParts>
  <Company>Nyborg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sbhc</dc:creator>
  <cp:lastModifiedBy>Peder Hein Bonde</cp:lastModifiedBy>
  <cp:revision>241</cp:revision>
  <cp:lastPrinted>2019-03-04T08:05:51Z</cp:lastPrinted>
  <dcterms:created xsi:type="dcterms:W3CDTF">2016-01-28T12:29:52Z</dcterms:created>
  <dcterms:modified xsi:type="dcterms:W3CDTF">2025-02-20T09:30:45Z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DocumentReadOnly">
    <vt:lpwstr>False</vt:lpwstr>
  </op:property>
  <op:property fmtid="{D5CDD505-2E9C-101B-9397-08002B2CF9AE}" pid="3" name="IsNovaDocument">
    <vt:lpwstr>True</vt:lpwstr>
  </op:property>
  <op:property fmtid="{D5CDD505-2E9C-101B-9397-08002B2CF9AE}" pid="4" name="DocumentMetadataId">
    <vt:lpwstr>f42fd6f4-b328-4d5d-9fc5-6604d336e250</vt:lpwstr>
  </op:property>
  <op:property fmtid="{D5CDD505-2E9C-101B-9397-08002B2CF9AE}" pid="5" name="DocumentNumber">
    <vt:lpwstr>D2025-38329</vt:lpwstr>
  </op:property>
  <op:property fmtid="{D5CDD505-2E9C-101B-9397-08002B2CF9AE}" pid="6" name="DocumentContentId">
    <vt:lpwstr>f42fd6f4-b328-4d5d-9fc5-6604d336e250</vt:lpwstr>
  </op:property>
</op:Properties>
</file>